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8" r:id="rId4"/>
    <p:sldId id="259" r:id="rId5"/>
    <p:sldId id="262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B87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64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olo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6" name="Segnaposto data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2" name="Segnaposto piè di pagina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5" name="Segnaposto numero diapositiva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olo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7" name="Segnaposto contenuto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testo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9" name="Segnaposto data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6" name="Segnaposto numero diapositiva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olo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25" name="Segnaposto testo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8" name="Segnaposto contenuto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olo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2" name="Segnaposto dat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24" name="Segnaposto piè di pagina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olo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contenuto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5" name="Segnaposto data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29" name="Segnaposto piè di pagina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1" name="Segnaposto numero diapositiva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itolo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6" name="Segnaposto testo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Segnaposto testo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1" name="Segnaposto data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E40E491-D7E5-49D7-8392-D0FDE662D64D}" type="datetimeFigureOut">
              <a:rPr lang="it-IT" smtClean="0"/>
              <a:t>19/04/2021</a:t>
            </a:fld>
            <a:endParaRPr lang="it-IT"/>
          </a:p>
        </p:txBody>
      </p:sp>
      <p:sp>
        <p:nvSpPr>
          <p:cNvPr id="28" name="Segnaposto piè di pagina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C6229B2-3D1F-4F9F-AC92-7CED6672061D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itolo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764704"/>
            <a:ext cx="513786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Cyberbullying</a:t>
            </a:r>
            <a:endParaRPr lang="it-IT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" y="4620942"/>
            <a:ext cx="3595231" cy="200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41" y="4620942"/>
            <a:ext cx="4323379" cy="200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100000" l="667" r="56500">
                        <a14:foregroundMark x1="7167" y1="12000" x2="12333" y2="84500"/>
                        <a14:foregroundMark x1="9167" y1="7833" x2="50000" y2="7167"/>
                        <a14:foregroundMark x1="50667" y1="45167" x2="53167" y2="92167"/>
                        <a14:foregroundMark x1="41500" y1="59667" x2="11667" y2="95667"/>
                        <a14:foregroundMark x1="4500" y1="94167" x2="34333" y2="92833"/>
                        <a14:foregroundMark x1="50000" y1="6500" x2="55167" y2="7167"/>
                        <a14:backgroundMark x1="59667" y1="12667" x2="59667" y2="53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581" y="4620942"/>
            <a:ext cx="2137420" cy="200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asellaDiTesto 3"/>
          <p:cNvSpPr txBox="1"/>
          <p:nvPr/>
        </p:nvSpPr>
        <p:spPr>
          <a:xfrm>
            <a:off x="1180313" y="1872700"/>
            <a:ext cx="677890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 err="1" smtClean="0">
                <a:solidFill>
                  <a:schemeClr val="bg1"/>
                </a:solidFill>
              </a:rPr>
              <a:t>Cyberbullying</a:t>
            </a:r>
            <a:r>
              <a:rPr lang="it-IT" sz="2800" dirty="0" smtClean="0">
                <a:solidFill>
                  <a:schemeClr val="bg1"/>
                </a:solidFill>
              </a:rPr>
              <a:t> </a:t>
            </a:r>
            <a:r>
              <a:rPr lang="it-IT" sz="2800" dirty="0" err="1" smtClean="0">
                <a:solidFill>
                  <a:schemeClr val="bg1"/>
                </a:solidFill>
              </a:rPr>
              <a:t>is</a:t>
            </a:r>
            <a:r>
              <a:rPr lang="it-IT" sz="2800" dirty="0" smtClean="0">
                <a:solidFill>
                  <a:schemeClr val="bg1"/>
                </a:solidFill>
              </a:rPr>
              <a:t> a </a:t>
            </a:r>
            <a:r>
              <a:rPr lang="it-IT" sz="2800" dirty="0" err="1" smtClean="0">
                <a:solidFill>
                  <a:schemeClr val="bg1"/>
                </a:solidFill>
              </a:rPr>
              <a:t>type</a:t>
            </a:r>
            <a:r>
              <a:rPr lang="it-IT" sz="2800" dirty="0" smtClean="0">
                <a:solidFill>
                  <a:schemeClr val="bg1"/>
                </a:solidFill>
              </a:rPr>
              <a:t> of </a:t>
            </a:r>
            <a:r>
              <a:rPr lang="it-IT" sz="2800" dirty="0" err="1" smtClean="0">
                <a:solidFill>
                  <a:schemeClr val="bg1"/>
                </a:solidFill>
              </a:rPr>
              <a:t>bullyng</a:t>
            </a:r>
            <a:r>
              <a:rPr lang="it-IT" sz="2800" dirty="0" smtClean="0">
                <a:solidFill>
                  <a:schemeClr val="bg1"/>
                </a:solidFill>
              </a:rPr>
              <a:t> by internet</a:t>
            </a:r>
            <a:endParaRPr lang="it-IT" sz="2800" dirty="0">
              <a:solidFill>
                <a:schemeClr val="bg1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323528" y="2564904"/>
            <a:ext cx="57423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This term refers to offenses, harassment, blackmail or forms of pressure. by a person or group of people against another person or group, using digital technologies .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64" b="92636" l="5844" r="89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0764">
            <a:off x="7296046" y="287491"/>
            <a:ext cx="3021324" cy="176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290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07504" y="476672"/>
            <a:ext cx="745428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Why</a:t>
            </a:r>
            <a:r>
              <a:rPr lang="it-IT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is</a:t>
            </a:r>
            <a:r>
              <a:rPr lang="it-IT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ciberbullyins</a:t>
            </a:r>
            <a:r>
              <a:rPr lang="it-IT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so </a:t>
            </a:r>
            <a:r>
              <a:rPr lang="it-IT" sz="40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prevalent</a:t>
            </a:r>
            <a:r>
              <a:rPr lang="it-IT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it-IT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87624" y="5733256"/>
            <a:ext cx="6912768" cy="830997"/>
          </a:xfrm>
          <a:prstGeom prst="rect">
            <a:avLst/>
          </a:prstGeom>
          <a:solidFill>
            <a:srgbClr val="AB87A3"/>
          </a:solidFill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the bully can hide his/herself behind a fake profile or an anonymity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539552" y="1700808"/>
            <a:ext cx="56703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 technology has peculiarities because "it allows bullies to infiltrate the homes of victims, to materialize in every moment of their life, persecuting them.</a:t>
            </a:r>
            <a:endParaRPr lang="it-IT" sz="2400" dirty="0"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9425" y1="45516" x2="47716" y2="45516"/>
                        <a14:foregroundMark x1="37902" y1="38748" x2="44839" y2="38579"/>
                        <a14:foregroundMark x1="32487" y1="83080" x2="36887" y2="76481"/>
                        <a14:foregroundMark x1="21658" y1="70558" x2="30795" y2="65144"/>
                        <a14:foregroundMark x1="17936" y1="33164" x2="23858" y2="39594"/>
                        <a14:foregroundMark x1="20643" y1="31641" x2="23689" y2="32149"/>
                        <a14:foregroundMark x1="24365" y1="12690" x2="29272" y2="19120"/>
                        <a14:foregroundMark x1="23350" y1="17936" x2="29272" y2="20135"/>
                        <a14:foregroundMark x1="29611" y1="81557" x2="32826" y2="77665"/>
                        <a14:foregroundMark x1="20643" y1="32826" x2="23858" y2="379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0626" y="1326887"/>
            <a:ext cx="2814637" cy="281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348" b="95257" l="8008" r="90625">
                        <a14:foregroundMark x1="28125" y1="83004" x2="67969" y2="84190"/>
                        <a14:foregroundMark x1="22461" y1="85771" x2="50586" y2="87747"/>
                        <a14:foregroundMark x1="35742" y1="95652" x2="65430" y2="95652"/>
                        <a14:foregroundMark x1="56445" y1="13043" x2="50000" y2="4348"/>
                        <a14:foregroundMark x1="13281" y1="65613" x2="8203" y2="56522"/>
                        <a14:foregroundMark x1="83594" y1="70356" x2="90625" y2="6284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43995"/>
            <a:ext cx="3662536" cy="180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33" b="97980" l="9924" r="93740">
                        <a14:foregroundMark x1="67786" y1="36700" x2="65954" y2="75084"/>
                        <a14:foregroundMark x1="39542" y1="50337" x2="61527" y2="61448"/>
                        <a14:foregroundMark x1="37710" y1="46970" x2="41069" y2="49158"/>
                        <a14:foregroundMark x1="71298" y1="62121" x2="83511" y2="63805"/>
                        <a14:foregroundMark x1="73588" y1="65320" x2="74198" y2="73569"/>
                        <a14:foregroundMark x1="49771" y1="81987" x2="91908" y2="81650"/>
                        <a14:foregroundMark x1="72214" y1="86532" x2="72214" y2="93434"/>
                        <a14:foregroundMark x1="56489" y1="92256" x2="81527" y2="92256"/>
                        <a14:foregroundMark x1="48855" y1="83670" x2="47328" y2="79461"/>
                        <a14:foregroundMark x1="83053" y1="83502" x2="93588" y2="83670"/>
                        <a14:foregroundMark x1="47786" y1="78788" x2="46412" y2="82997"/>
                        <a14:foregroundMark x1="91298" y1="73569" x2="92672" y2="80976"/>
                        <a14:foregroundMark x1="92214" y1="71380" x2="93282" y2="81481"/>
                        <a14:foregroundMark x1="92214" y1="67508" x2="93740" y2="797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040" y="2925124"/>
            <a:ext cx="2831405" cy="2567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39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493981" y="260648"/>
            <a:ext cx="807554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Different</a:t>
            </a:r>
            <a:r>
              <a:rPr lang="it-IT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it-IT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form</a:t>
            </a:r>
            <a:r>
              <a:rPr lang="it-IT" sz="4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of </a:t>
            </a:r>
            <a:r>
              <a:rPr lang="it-IT" sz="48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>
                    <a:lumMod val="9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Cyberbullying</a:t>
            </a:r>
            <a:endParaRPr lang="it-IT" sz="4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>
                  <a:lumMod val="9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1176378" y="3477491"/>
            <a:ext cx="255890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Revenge </a:t>
            </a:r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porn</a:t>
            </a:r>
            <a:endParaRPr lang="it-IT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5444111" y="3477491"/>
            <a:ext cx="262443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Body </a:t>
            </a:r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shaming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5717199" y="6093296"/>
            <a:ext cx="23513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Hate</a:t>
            </a:r>
            <a:r>
              <a:rPr lang="it-IT" sz="3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32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speech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728420" y="6093296"/>
            <a:ext cx="14548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32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Doxing</a:t>
            </a:r>
            <a:r>
              <a:rPr lang="it-IT" sz="3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it-IT" sz="32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67" y="1544988"/>
            <a:ext cx="3579128" cy="1893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96" y="1544989"/>
            <a:ext cx="3628462" cy="1954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67" y="4225232"/>
            <a:ext cx="3579128" cy="1929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9496" y="4225232"/>
            <a:ext cx="3628462" cy="1929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915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1663998" y="260648"/>
            <a:ext cx="5816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Cyberbullying</a:t>
            </a:r>
            <a:r>
              <a:rPr lang="it-IT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it-IT" sz="54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bg2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today</a:t>
            </a:r>
            <a:endParaRPr lang="it-IT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bg2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7020272" y="1052736"/>
            <a:ext cx="11721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dirty="0">
                <a:solidFill>
                  <a:schemeClr val="bg1"/>
                </a:solidFill>
              </a:rPr>
              <a:t>i</a:t>
            </a:r>
            <a:r>
              <a:rPr lang="it-IT" sz="2800" dirty="0" smtClean="0">
                <a:solidFill>
                  <a:schemeClr val="bg1"/>
                </a:solidFill>
              </a:rPr>
              <a:t>n </a:t>
            </a:r>
            <a:r>
              <a:rPr lang="it-IT" sz="2800" dirty="0" err="1">
                <a:solidFill>
                  <a:schemeClr val="bg1"/>
                </a:solidFill>
              </a:rPr>
              <a:t>I</a:t>
            </a:r>
            <a:r>
              <a:rPr lang="it-IT" sz="2800" dirty="0" err="1" smtClean="0">
                <a:solidFill>
                  <a:schemeClr val="bg1"/>
                </a:solidFill>
              </a:rPr>
              <a:t>taly</a:t>
            </a:r>
            <a:endParaRPr lang="it-IT" sz="2800" dirty="0">
              <a:solidFill>
                <a:schemeClr val="bg1"/>
              </a:solidFill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251520" y="4149080"/>
            <a:ext cx="4955524" cy="461665"/>
          </a:xfrm>
          <a:prstGeom prst="rect">
            <a:avLst/>
          </a:prstGeom>
          <a:solidFill>
            <a:srgbClr val="AB87A3"/>
          </a:solidFill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According to the Carolina Foundation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385948" y="4941168"/>
            <a:ext cx="6220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there have been 121 cases in the last month, with victims among children and 89 with victims among teachers, 9 cases of "sexting" and 4 cases of "revenge porn"</a:t>
            </a:r>
            <a:endParaRPr lang="it-IT" sz="2400" dirty="0">
              <a:solidFill>
                <a:schemeClr val="bg1"/>
              </a:solidFill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539552" y="1575956"/>
            <a:ext cx="6336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Today, because of the coronavirus, the use of the internet is even more frequent and this has led to an explosion of the phenomenon of </a:t>
            </a:r>
            <a:r>
              <a:rPr lang="en-US" sz="2400" dirty="0" err="1" smtClean="0">
                <a:solidFill>
                  <a:schemeClr val="bg1"/>
                </a:solidFill>
              </a:rPr>
              <a:t>cyberbullying</a:t>
            </a:r>
            <a:r>
              <a:rPr lang="en-US" sz="2400" dirty="0" smtClean="0">
                <a:solidFill>
                  <a:schemeClr val="bg1"/>
                </a:solidFill>
              </a:rPr>
              <a:t> in all virtual classrooms in Italy</a:t>
            </a:r>
            <a:r>
              <a:rPr lang="en-US" sz="2000" dirty="0" smtClean="0">
                <a:solidFill>
                  <a:schemeClr val="bg1"/>
                </a:solidFill>
              </a:rPr>
              <a:t>. </a:t>
            </a:r>
            <a:endParaRPr lang="it-IT" sz="2000" dirty="0">
              <a:solidFill>
                <a:schemeClr val="bg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1818" y1="44250" x2="42597" y2="68000"/>
                        <a14:foregroundMark x1="22987" y1="55000" x2="24286" y2="67250"/>
                        <a14:foregroundMark x1="30779" y1="69500" x2="41558" y2="68750"/>
                        <a14:foregroundMark x1="26364" y1="73750" x2="30909" y2="73750"/>
                        <a14:foregroundMark x1="38701" y1="45750" x2="42857" y2="38250"/>
                        <a14:foregroundMark x1="42597" y1="52250" x2="48831" y2="54500"/>
                        <a14:foregroundMark x1="47013" y1="55000" x2="50909" y2="5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1569" y="3033507"/>
            <a:ext cx="3642431" cy="1892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331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2"/>
          <p:cNvSpPr/>
          <p:nvPr/>
        </p:nvSpPr>
        <p:spPr>
          <a:xfrm>
            <a:off x="179512" y="764704"/>
            <a:ext cx="513786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6600" b="1" cap="none" spc="0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Cyberbullying</a:t>
            </a:r>
            <a:endParaRPr lang="it-IT" sz="66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4" y="4620942"/>
            <a:ext cx="3595231" cy="200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41" y="4620942"/>
            <a:ext cx="4323379" cy="200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67" b="100000" l="667" r="56500">
                        <a14:foregroundMark x1="7167" y1="12000" x2="12333" y2="84500"/>
                        <a14:foregroundMark x1="9167" y1="7833" x2="50000" y2="7167"/>
                        <a14:foregroundMark x1="50667" y1="45167" x2="53167" y2="92167"/>
                        <a14:foregroundMark x1="41500" y1="59667" x2="11667" y2="95667"/>
                        <a14:foregroundMark x1="4500" y1="94167" x2="34333" y2="92833"/>
                        <a14:foregroundMark x1="50000" y1="6500" x2="55167" y2="7167"/>
                        <a14:backgroundMark x1="59667" y1="12667" x2="59667" y2="53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581" y="4620942"/>
            <a:ext cx="2137420" cy="200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264" b="92636" l="5844" r="89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00764">
            <a:off x="7296046" y="287491"/>
            <a:ext cx="3021324" cy="1769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tangolo 1"/>
          <p:cNvSpPr/>
          <p:nvPr/>
        </p:nvSpPr>
        <p:spPr>
          <a:xfrm>
            <a:off x="5133586" y="4077072"/>
            <a:ext cx="3900170" cy="400110"/>
          </a:xfrm>
          <a:prstGeom prst="rect">
            <a:avLst/>
          </a:prstGeom>
          <a:solidFill>
            <a:srgbClr val="AB87A3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Spinelli Miriana, Genovesi Gloria</a:t>
            </a:r>
            <a:endParaRPr lang="it-IT" sz="2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6703779" y="3707740"/>
            <a:ext cx="630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>
                <a:solidFill>
                  <a:schemeClr val="bg1"/>
                </a:solidFill>
              </a:rPr>
              <a:t>2 BL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6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rra">
  <a:themeElements>
    <a:clrScheme name="Ter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err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lica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225</TotalTime>
  <Words>184</Words>
  <Application>Microsoft Office PowerPoint</Application>
  <PresentationFormat>Presentazione su schermo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Terra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Utente</cp:lastModifiedBy>
  <cp:revision>12</cp:revision>
  <dcterms:created xsi:type="dcterms:W3CDTF">2021-04-11T11:26:32Z</dcterms:created>
  <dcterms:modified xsi:type="dcterms:W3CDTF">2021-04-19T08:28:11Z</dcterms:modified>
</cp:coreProperties>
</file>