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Lst>
  <p:sldSz cy="5143500" cx="9144000"/>
  <p:notesSz cx="6858000" cy="9144000"/>
  <p:embeddedFontLst>
    <p:embeddedFont>
      <p:font typeface="Caveat"/>
      <p:regular r:id="rId11"/>
      <p:bold r:id="rId12"/>
    </p:embeddedFont>
    <p:embeddedFont>
      <p:font typeface="Damion"/>
      <p:regular r:id="rId13"/>
    </p:embeddedFont>
    <p:embeddedFont>
      <p:font typeface="Merriweather"/>
      <p:regular r:id="rId14"/>
      <p:bold r:id="rId15"/>
      <p:italic r:id="rId16"/>
      <p:boldItalic r:id="rId1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font" Target="fonts/Caveat-regular.fntdata"/><Relationship Id="rId10" Type="http://schemas.openxmlformats.org/officeDocument/2006/relationships/slide" Target="slides/slide5.xml"/><Relationship Id="rId13" Type="http://schemas.openxmlformats.org/officeDocument/2006/relationships/font" Target="fonts/Damion-regular.fntdata"/><Relationship Id="rId12" Type="http://schemas.openxmlformats.org/officeDocument/2006/relationships/font" Target="fonts/Caveat-bold.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font" Target="fonts/Merriweather-bold.fntdata"/><Relationship Id="rId14" Type="http://schemas.openxmlformats.org/officeDocument/2006/relationships/font" Target="fonts/Merriweather-regular.fntdata"/><Relationship Id="rId17" Type="http://schemas.openxmlformats.org/officeDocument/2006/relationships/font" Target="fonts/Merriweather-boldItalic.fntdata"/><Relationship Id="rId16" Type="http://schemas.openxmlformats.org/officeDocument/2006/relationships/font" Target="fonts/Merriweather-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 name="Shape 59"/>
        <p:cNvGrpSpPr/>
        <p:nvPr/>
      </p:nvGrpSpPr>
      <p:grpSpPr>
        <a:xfrm>
          <a:off x="0" y="0"/>
          <a:ext cx="0" cy="0"/>
          <a:chOff x="0" y="0"/>
          <a:chExt cx="0" cy="0"/>
        </a:xfrm>
      </p:grpSpPr>
      <p:sp>
        <p:nvSpPr>
          <p:cNvPr id="60" name="Google Shape;60;gc9982e656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 name="Google Shape;61;gc9982e656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 name="Shape 66"/>
        <p:cNvGrpSpPr/>
        <p:nvPr/>
      </p:nvGrpSpPr>
      <p:grpSpPr>
        <a:xfrm>
          <a:off x="0" y="0"/>
          <a:ext cx="0" cy="0"/>
          <a:chOff x="0" y="0"/>
          <a:chExt cx="0" cy="0"/>
        </a:xfrm>
      </p:grpSpPr>
      <p:sp>
        <p:nvSpPr>
          <p:cNvPr id="67" name="Google Shape;67;gc9982e656f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 name="Google Shape;68;gc9982e656f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gc9982e656f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gc9982e656f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gc9982e656f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 name="Google Shape;84;gc9982e656f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it"/>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5.pn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pic>
        <p:nvPicPr>
          <p:cNvPr id="54" name="Google Shape;54;p13"/>
          <p:cNvPicPr preferRelativeResize="0"/>
          <p:nvPr/>
        </p:nvPicPr>
        <p:blipFill>
          <a:blip r:embed="rId3">
            <a:alphaModFix amt="78000"/>
          </a:blip>
          <a:stretch>
            <a:fillRect/>
          </a:stretch>
        </p:blipFill>
        <p:spPr>
          <a:xfrm>
            <a:off x="0" y="-167699"/>
            <a:ext cx="9144000" cy="5478934"/>
          </a:xfrm>
          <a:prstGeom prst="rect">
            <a:avLst/>
          </a:prstGeom>
          <a:noFill/>
          <a:ln>
            <a:noFill/>
          </a:ln>
        </p:spPr>
      </p:pic>
      <p:sp>
        <p:nvSpPr>
          <p:cNvPr id="55" name="Google Shape;55;p13"/>
          <p:cNvSpPr txBox="1"/>
          <p:nvPr>
            <p:ph type="ctrTitle"/>
          </p:nvPr>
        </p:nvSpPr>
        <p:spPr>
          <a:xfrm>
            <a:off x="311708" y="732800"/>
            <a:ext cx="8520600" cy="20526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i="1" lang="it">
                <a:solidFill>
                  <a:srgbClr val="990000"/>
                </a:solidFill>
                <a:latin typeface="Damion"/>
                <a:ea typeface="Damion"/>
                <a:cs typeface="Damion"/>
                <a:sym typeface="Damion"/>
              </a:rPr>
              <a:t>            </a:t>
            </a:r>
            <a:r>
              <a:rPr i="1" lang="it">
                <a:solidFill>
                  <a:srgbClr val="990000"/>
                </a:solidFill>
                <a:latin typeface="Damion"/>
                <a:ea typeface="Damion"/>
                <a:cs typeface="Damion"/>
                <a:sym typeface="Damion"/>
              </a:rPr>
              <a:t>CYBERBULLYING</a:t>
            </a:r>
            <a:endParaRPr i="1">
              <a:solidFill>
                <a:srgbClr val="990000"/>
              </a:solidFill>
              <a:latin typeface="Damion"/>
              <a:ea typeface="Damion"/>
              <a:cs typeface="Damion"/>
              <a:sym typeface="Damion"/>
            </a:endParaRPr>
          </a:p>
        </p:txBody>
      </p:sp>
      <p:sp>
        <p:nvSpPr>
          <p:cNvPr id="56" name="Google Shape;56;p13"/>
          <p:cNvSpPr txBox="1"/>
          <p:nvPr>
            <p:ph idx="1" type="subTitle"/>
          </p:nvPr>
        </p:nvSpPr>
        <p:spPr>
          <a:xfrm>
            <a:off x="311700" y="2774550"/>
            <a:ext cx="8520600" cy="1071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p:txBody>
      </p:sp>
      <p:sp>
        <p:nvSpPr>
          <p:cNvPr id="57" name="Google Shape;57;p13"/>
          <p:cNvSpPr/>
          <p:nvPr/>
        </p:nvSpPr>
        <p:spPr>
          <a:xfrm>
            <a:off x="125" y="359150"/>
            <a:ext cx="9144000" cy="305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13"/>
          <p:cNvSpPr/>
          <p:nvPr/>
        </p:nvSpPr>
        <p:spPr>
          <a:xfrm>
            <a:off x="-94375" y="4039825"/>
            <a:ext cx="9402300" cy="354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 name="Shape 62"/>
        <p:cNvGrpSpPr/>
        <p:nvPr/>
      </p:nvGrpSpPr>
      <p:grpSpPr>
        <a:xfrm>
          <a:off x="0" y="0"/>
          <a:ext cx="0" cy="0"/>
          <a:chOff x="0" y="0"/>
          <a:chExt cx="0" cy="0"/>
        </a:xfrm>
      </p:grpSpPr>
      <p:pic>
        <p:nvPicPr>
          <p:cNvPr id="63" name="Google Shape;63;p14"/>
          <p:cNvPicPr preferRelativeResize="0"/>
          <p:nvPr/>
        </p:nvPicPr>
        <p:blipFill>
          <a:blip r:embed="rId3">
            <a:alphaModFix amt="77000"/>
          </a:blip>
          <a:stretch>
            <a:fillRect/>
          </a:stretch>
        </p:blipFill>
        <p:spPr>
          <a:xfrm>
            <a:off x="0" y="-167699"/>
            <a:ext cx="9144000" cy="5478934"/>
          </a:xfrm>
          <a:prstGeom prst="rect">
            <a:avLst/>
          </a:prstGeom>
          <a:noFill/>
          <a:ln>
            <a:noFill/>
          </a:ln>
        </p:spPr>
      </p:pic>
      <p:sp>
        <p:nvSpPr>
          <p:cNvPr id="64" name="Google Shape;64;p1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it">
                <a:solidFill>
                  <a:srgbClr val="990000"/>
                </a:solidFill>
                <a:latin typeface="Merriweather"/>
                <a:ea typeface="Merriweather"/>
                <a:cs typeface="Merriweather"/>
                <a:sym typeface="Merriweather"/>
              </a:rPr>
              <a:t>What is Cyberbullying?</a:t>
            </a:r>
            <a:endParaRPr>
              <a:solidFill>
                <a:srgbClr val="990000"/>
              </a:solidFill>
              <a:latin typeface="Merriweather"/>
              <a:ea typeface="Merriweather"/>
              <a:cs typeface="Merriweather"/>
              <a:sym typeface="Merriweather"/>
            </a:endParaRPr>
          </a:p>
        </p:txBody>
      </p:sp>
      <p:sp>
        <p:nvSpPr>
          <p:cNvPr id="65" name="Google Shape;65;p1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it">
                <a:solidFill>
                  <a:srgbClr val="000000"/>
                </a:solidFill>
                <a:latin typeface="Calibri"/>
                <a:ea typeface="Calibri"/>
                <a:cs typeface="Calibri"/>
                <a:sym typeface="Calibri"/>
              </a:rPr>
              <a:t>Cyberbullying</a:t>
            </a:r>
            <a:r>
              <a:rPr lang="it">
                <a:solidFill>
                  <a:srgbClr val="000000"/>
                </a:solidFill>
                <a:latin typeface="Calibri"/>
                <a:ea typeface="Calibri"/>
                <a:cs typeface="Calibri"/>
                <a:sym typeface="Calibri"/>
              </a:rPr>
              <a:t> is a very widespread phenomenon. It consist in bullying with the socials, for example a cyberbully can write to his victims threatening phrases or menace them with some personal photos. Today a fifth of all the social users are cyberbullied. Confronted to the normal bullying, the cyberbullying it’s way too dangerous. If it happens with SMS, Mail or an online private forum, it’s much hard know who’s the bully and resolve the situation, and there aren’t spatial or temporal limits. A target can be bullied every time he connect to the social network that the bully use to torture him.</a:t>
            </a:r>
            <a:endParaRPr>
              <a:solidFill>
                <a:srgbClr val="000000"/>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 name="Shape 69"/>
        <p:cNvGrpSpPr/>
        <p:nvPr/>
      </p:nvGrpSpPr>
      <p:grpSpPr>
        <a:xfrm>
          <a:off x="0" y="0"/>
          <a:ext cx="0" cy="0"/>
          <a:chOff x="0" y="0"/>
          <a:chExt cx="0" cy="0"/>
        </a:xfrm>
      </p:grpSpPr>
      <p:pic>
        <p:nvPicPr>
          <p:cNvPr id="70" name="Google Shape;70;p15"/>
          <p:cNvPicPr preferRelativeResize="0"/>
          <p:nvPr/>
        </p:nvPicPr>
        <p:blipFill>
          <a:blip r:embed="rId3">
            <a:alphaModFix amt="81000"/>
          </a:blip>
          <a:stretch>
            <a:fillRect/>
          </a:stretch>
        </p:blipFill>
        <p:spPr>
          <a:xfrm>
            <a:off x="0" y="-167699"/>
            <a:ext cx="9144000" cy="5478934"/>
          </a:xfrm>
          <a:prstGeom prst="rect">
            <a:avLst/>
          </a:prstGeom>
          <a:noFill/>
          <a:ln>
            <a:noFill/>
          </a:ln>
        </p:spPr>
      </p:pic>
      <p:sp>
        <p:nvSpPr>
          <p:cNvPr id="71" name="Google Shape;71;p1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it">
                <a:solidFill>
                  <a:srgbClr val="990000"/>
                </a:solidFill>
                <a:latin typeface="Calibri"/>
                <a:ea typeface="Calibri"/>
                <a:cs typeface="Calibri"/>
                <a:sym typeface="Calibri"/>
              </a:rPr>
              <a:t>  </a:t>
            </a:r>
            <a:r>
              <a:rPr lang="it">
                <a:solidFill>
                  <a:srgbClr val="990000"/>
                </a:solidFill>
                <a:latin typeface="Calibri"/>
                <a:ea typeface="Calibri"/>
                <a:cs typeface="Calibri"/>
                <a:sym typeface="Calibri"/>
              </a:rPr>
              <a:t>Typologies of CyberBullying</a:t>
            </a:r>
            <a:endParaRPr>
              <a:solidFill>
                <a:srgbClr val="990000"/>
              </a:solidFill>
              <a:latin typeface="Calibri"/>
              <a:ea typeface="Calibri"/>
              <a:cs typeface="Calibri"/>
              <a:sym typeface="Calibri"/>
            </a:endParaRPr>
          </a:p>
        </p:txBody>
      </p:sp>
      <p:sp>
        <p:nvSpPr>
          <p:cNvPr id="72" name="Google Shape;72;p15"/>
          <p:cNvSpPr txBox="1"/>
          <p:nvPr>
            <p:ph idx="1" type="body"/>
          </p:nvPr>
        </p:nvSpPr>
        <p:spPr>
          <a:xfrm>
            <a:off x="409525" y="101772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it">
                <a:solidFill>
                  <a:srgbClr val="000000"/>
                </a:solidFill>
              </a:rPr>
              <a:t>A lot of cyberbullying typologies exist , they are :</a:t>
            </a:r>
            <a:endParaRPr>
              <a:solidFill>
                <a:srgbClr val="000000"/>
              </a:solidFill>
            </a:endParaRPr>
          </a:p>
          <a:p>
            <a:pPr indent="0" lvl="0" marL="0" rtl="0" algn="l">
              <a:spcBef>
                <a:spcPts val="1200"/>
              </a:spcBef>
              <a:spcAft>
                <a:spcPts val="0"/>
              </a:spcAft>
              <a:buNone/>
            </a:pPr>
            <a:r>
              <a:rPr lang="it">
                <a:solidFill>
                  <a:srgbClr val="000000"/>
                </a:solidFill>
              </a:rPr>
              <a:t>Flaming , the most </a:t>
            </a:r>
            <a:r>
              <a:rPr lang="it">
                <a:solidFill>
                  <a:srgbClr val="000000"/>
                </a:solidFill>
              </a:rPr>
              <a:t>common type ,</a:t>
            </a:r>
            <a:r>
              <a:rPr lang="it">
                <a:solidFill>
                  <a:srgbClr val="000000"/>
                </a:solidFill>
              </a:rPr>
              <a:t> it consist in the sending of violent and vulgar messages to create a verbal battle. </a:t>
            </a:r>
            <a:endParaRPr>
              <a:solidFill>
                <a:srgbClr val="000000"/>
              </a:solidFill>
            </a:endParaRPr>
          </a:p>
          <a:p>
            <a:pPr indent="0" lvl="0" marL="0" rtl="0" algn="l">
              <a:spcBef>
                <a:spcPts val="1200"/>
              </a:spcBef>
              <a:spcAft>
                <a:spcPts val="0"/>
              </a:spcAft>
              <a:buNone/>
            </a:pPr>
            <a:r>
              <a:rPr lang="it">
                <a:solidFill>
                  <a:srgbClr val="000000"/>
                </a:solidFill>
              </a:rPr>
              <a:t>harassments; repeatedly texting to hurt victims</a:t>
            </a:r>
            <a:endParaRPr>
              <a:solidFill>
                <a:srgbClr val="000000"/>
              </a:solidFill>
            </a:endParaRPr>
          </a:p>
          <a:p>
            <a:pPr indent="0" lvl="0" marL="0" rtl="0" algn="l">
              <a:spcBef>
                <a:spcPts val="1200"/>
              </a:spcBef>
              <a:spcAft>
                <a:spcPts val="0"/>
              </a:spcAft>
              <a:buNone/>
            </a:pPr>
            <a:r>
              <a:rPr lang="it">
                <a:solidFill>
                  <a:srgbClr val="000000"/>
                </a:solidFill>
              </a:rPr>
              <a:t>denigration; to gossip about a person and ruin his reputation</a:t>
            </a:r>
            <a:endParaRPr>
              <a:solidFill>
                <a:srgbClr val="000000"/>
              </a:solidFill>
            </a:endParaRPr>
          </a:p>
          <a:p>
            <a:pPr indent="0" lvl="0" marL="0" rtl="0" algn="l">
              <a:spcBef>
                <a:spcPts val="1200"/>
              </a:spcBef>
              <a:spcAft>
                <a:spcPts val="1200"/>
              </a:spcAft>
              <a:buNone/>
            </a:pPr>
            <a:r>
              <a:rPr lang="it">
                <a:solidFill>
                  <a:srgbClr val="000000"/>
                </a:solidFill>
              </a:rPr>
              <a:t>excluding; excluding someone from a group to make him feel marginalized</a:t>
            </a:r>
            <a:endParaRPr>
              <a:solidFill>
                <a:srgbClr val="000000"/>
              </a:solidFill>
            </a:endParaRPr>
          </a:p>
        </p:txBody>
      </p:sp>
      <p:pic>
        <p:nvPicPr>
          <p:cNvPr descr="Icona di Verificata con community" id="73" name="Google Shape;73;p15"/>
          <p:cNvPicPr preferRelativeResize="0"/>
          <p:nvPr/>
        </p:nvPicPr>
        <p:blipFill>
          <a:blip r:embed="rId4">
            <a:alphaModFix/>
          </a:blip>
          <a:stretch>
            <a:fillRect/>
          </a:stretch>
        </p:blipFill>
        <p:spPr>
          <a:xfrm>
            <a:off x="1419600" y="5434200"/>
            <a:ext cx="378009" cy="152400"/>
          </a:xfrm>
          <a:prstGeom prst="rect">
            <a:avLst/>
          </a:prstGeom>
          <a:noFill/>
          <a:ln>
            <a:noFill/>
          </a:ln>
        </p:spPr>
      </p:pic>
      <p:sp>
        <p:nvSpPr>
          <p:cNvPr id="74" name="Google Shape;74;p15"/>
          <p:cNvSpPr txBox="1"/>
          <p:nvPr/>
        </p:nvSpPr>
        <p:spPr>
          <a:xfrm flipH="1" rot="10800000">
            <a:off x="1797600" y="4017800"/>
            <a:ext cx="7441200" cy="58800"/>
          </a:xfrm>
          <a:prstGeom prst="rect">
            <a:avLst/>
          </a:prstGeom>
          <a:noFill/>
          <a:ln>
            <a:noFill/>
          </a:ln>
        </p:spPr>
        <p:txBody>
          <a:bodyPr anchorCtr="0" anchor="ctr" bIns="91425" lIns="91425" spcFirstLastPara="1" rIns="91425" wrap="square" tIns="91425">
            <a:noAutofit/>
          </a:bodyPr>
          <a:lstStyle/>
          <a:p>
            <a:pPr indent="0" lvl="0" marL="0" rtl="0" algn="l">
              <a:lnSpc>
                <a:spcPct val="120000"/>
              </a:lnSpc>
              <a:spcBef>
                <a:spcPts val="0"/>
              </a:spcBef>
              <a:spcAft>
                <a:spcPts val="0"/>
              </a:spcAft>
              <a:buNone/>
            </a:pPr>
            <a:r>
              <a:t/>
            </a:r>
            <a:endParaRPr b="1" sz="1650">
              <a:solidFill>
                <a:srgbClr val="202124"/>
              </a:solidFill>
              <a:highlight>
                <a:srgbClr val="FFFFFF"/>
              </a:highlight>
            </a:endParaRPr>
          </a:p>
          <a:p>
            <a:pPr indent="0" lvl="0" marL="0" rtl="0" algn="l">
              <a:lnSpc>
                <a:spcPct val="120000"/>
              </a:lnSpc>
              <a:spcBef>
                <a:spcPts val="5100"/>
              </a:spcBef>
              <a:spcAft>
                <a:spcPts val="5100"/>
              </a:spcAft>
              <a:buNone/>
            </a:pPr>
            <a:r>
              <a:t/>
            </a:r>
            <a:endParaRPr sz="105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 name="Shape 78"/>
        <p:cNvGrpSpPr/>
        <p:nvPr/>
      </p:nvGrpSpPr>
      <p:grpSpPr>
        <a:xfrm>
          <a:off x="0" y="0"/>
          <a:ext cx="0" cy="0"/>
          <a:chOff x="0" y="0"/>
          <a:chExt cx="0" cy="0"/>
        </a:xfrm>
      </p:grpSpPr>
      <p:pic>
        <p:nvPicPr>
          <p:cNvPr id="79" name="Google Shape;79;p16"/>
          <p:cNvPicPr preferRelativeResize="0"/>
          <p:nvPr/>
        </p:nvPicPr>
        <p:blipFill>
          <a:blip r:embed="rId3">
            <a:alphaModFix amt="79000"/>
          </a:blip>
          <a:stretch>
            <a:fillRect/>
          </a:stretch>
        </p:blipFill>
        <p:spPr>
          <a:xfrm>
            <a:off x="0" y="-167699"/>
            <a:ext cx="9144000" cy="5478934"/>
          </a:xfrm>
          <a:prstGeom prst="rect">
            <a:avLst/>
          </a:prstGeom>
          <a:noFill/>
          <a:ln>
            <a:noFill/>
          </a:ln>
        </p:spPr>
      </p:pic>
      <p:sp>
        <p:nvSpPr>
          <p:cNvPr id="80" name="Google Shape;80;p1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it">
                <a:solidFill>
                  <a:srgbClr val="990000"/>
                </a:solidFill>
                <a:latin typeface="Merriweather"/>
                <a:ea typeface="Merriweather"/>
                <a:cs typeface="Merriweather"/>
                <a:sym typeface="Merriweather"/>
              </a:rPr>
              <a:t>P</a:t>
            </a:r>
            <a:r>
              <a:rPr lang="it">
                <a:solidFill>
                  <a:srgbClr val="990000"/>
                </a:solidFill>
                <a:latin typeface="Merriweather"/>
                <a:ea typeface="Merriweather"/>
                <a:cs typeface="Merriweather"/>
                <a:sym typeface="Merriweather"/>
              </a:rPr>
              <a:t>ersonal Experiences</a:t>
            </a:r>
            <a:endParaRPr>
              <a:solidFill>
                <a:srgbClr val="990000"/>
              </a:solidFill>
              <a:latin typeface="Merriweather"/>
              <a:ea typeface="Merriweather"/>
              <a:cs typeface="Merriweather"/>
              <a:sym typeface="Merriweather"/>
            </a:endParaRPr>
          </a:p>
        </p:txBody>
      </p:sp>
      <p:sp>
        <p:nvSpPr>
          <p:cNvPr id="81" name="Google Shape;81;p1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it">
                <a:solidFill>
                  <a:srgbClr val="000000"/>
                </a:solidFill>
                <a:latin typeface="Calibri"/>
                <a:ea typeface="Calibri"/>
                <a:cs typeface="Calibri"/>
                <a:sym typeface="Calibri"/>
              </a:rPr>
              <a:t>We</a:t>
            </a:r>
            <a:r>
              <a:rPr lang="it">
                <a:solidFill>
                  <a:srgbClr val="000000"/>
                </a:solidFill>
                <a:latin typeface="Calibri"/>
                <a:ea typeface="Calibri"/>
                <a:cs typeface="Calibri"/>
                <a:sym typeface="Calibri"/>
              </a:rPr>
              <a:t> never had problems with cyberbullying but a friend of ours long time ago had some problems with this </a:t>
            </a:r>
            <a:r>
              <a:rPr lang="it">
                <a:solidFill>
                  <a:srgbClr val="000000"/>
                </a:solidFill>
                <a:latin typeface="Calibri"/>
                <a:ea typeface="Calibri"/>
                <a:cs typeface="Calibri"/>
                <a:sym typeface="Calibri"/>
              </a:rPr>
              <a:t>phenomenon.</a:t>
            </a:r>
            <a:endParaRPr>
              <a:solidFill>
                <a:srgbClr val="000000"/>
              </a:solidFill>
              <a:latin typeface="Calibri"/>
              <a:ea typeface="Calibri"/>
              <a:cs typeface="Calibri"/>
              <a:sym typeface="Calibri"/>
            </a:endParaRPr>
          </a:p>
          <a:p>
            <a:pPr indent="0" lvl="0" marL="0" rtl="0" algn="l">
              <a:spcBef>
                <a:spcPts val="1200"/>
              </a:spcBef>
              <a:spcAft>
                <a:spcPts val="0"/>
              </a:spcAft>
              <a:buNone/>
            </a:pPr>
            <a:r>
              <a:rPr lang="it">
                <a:solidFill>
                  <a:srgbClr val="000000"/>
                </a:solidFill>
                <a:latin typeface="Calibri"/>
                <a:ea typeface="Calibri"/>
                <a:cs typeface="Calibri"/>
                <a:sym typeface="Calibri"/>
              </a:rPr>
              <a:t>He was only 13 when a bully wrote to him heavy threats on instagram.</a:t>
            </a:r>
            <a:endParaRPr>
              <a:solidFill>
                <a:srgbClr val="000000"/>
              </a:solidFill>
              <a:latin typeface="Calibri"/>
              <a:ea typeface="Calibri"/>
              <a:cs typeface="Calibri"/>
              <a:sym typeface="Calibri"/>
            </a:endParaRPr>
          </a:p>
          <a:p>
            <a:pPr indent="0" lvl="0" marL="0" rtl="0" algn="l">
              <a:spcBef>
                <a:spcPts val="1200"/>
              </a:spcBef>
              <a:spcAft>
                <a:spcPts val="0"/>
              </a:spcAft>
              <a:buNone/>
            </a:pPr>
            <a:r>
              <a:rPr lang="it">
                <a:solidFill>
                  <a:srgbClr val="000000"/>
                </a:solidFill>
                <a:latin typeface="Calibri"/>
                <a:ea typeface="Calibri"/>
                <a:cs typeface="Calibri"/>
                <a:sym typeface="Calibri"/>
              </a:rPr>
              <a:t>He didn’t want to spoke about it but one day when the bully wrote death threats , he decided to write “Sometimes is hard pretending that is okay , you can’t judice me for my color skin , my gender identity or where I from...what result you want ? Are you happy?” After that he talked to his parents . The bully  disappear after that event</a:t>
            </a:r>
            <a:endParaRPr>
              <a:solidFill>
                <a:srgbClr val="000000"/>
              </a:solidFill>
              <a:latin typeface="Calibri"/>
              <a:ea typeface="Calibri"/>
              <a:cs typeface="Calibri"/>
              <a:sym typeface="Calibri"/>
            </a:endParaRPr>
          </a:p>
          <a:p>
            <a:pPr indent="0" lvl="0" marL="0" rtl="0" algn="l">
              <a:spcBef>
                <a:spcPts val="1200"/>
              </a:spcBef>
              <a:spcAft>
                <a:spcPts val="1200"/>
              </a:spcAft>
              <a:buNone/>
            </a:pPr>
            <a:r>
              <a:t/>
            </a:r>
            <a:endParaRPr>
              <a:solidFill>
                <a:srgbClr val="000000"/>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pic>
        <p:nvPicPr>
          <p:cNvPr id="86" name="Google Shape;86;p17"/>
          <p:cNvPicPr preferRelativeResize="0"/>
          <p:nvPr/>
        </p:nvPicPr>
        <p:blipFill>
          <a:blip r:embed="rId3">
            <a:alphaModFix amt="79000"/>
          </a:blip>
          <a:stretch>
            <a:fillRect/>
          </a:stretch>
        </p:blipFill>
        <p:spPr>
          <a:xfrm>
            <a:off x="5" y="-127500"/>
            <a:ext cx="9245945" cy="5540050"/>
          </a:xfrm>
          <a:prstGeom prst="rect">
            <a:avLst/>
          </a:prstGeom>
          <a:noFill/>
          <a:ln>
            <a:noFill/>
          </a:ln>
        </p:spPr>
      </p:pic>
      <p:sp>
        <p:nvSpPr>
          <p:cNvPr id="87" name="Google Shape;87;p17"/>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i="1" lang="it" sz="4200">
                <a:solidFill>
                  <a:srgbClr val="990000"/>
                </a:solidFill>
                <a:latin typeface="Damion"/>
                <a:ea typeface="Damion"/>
                <a:cs typeface="Damion"/>
                <a:sym typeface="Damion"/>
              </a:rPr>
              <a:t>“C</a:t>
            </a:r>
            <a:r>
              <a:rPr i="1" lang="it" sz="4200">
                <a:solidFill>
                  <a:srgbClr val="990000"/>
                </a:solidFill>
                <a:latin typeface="Damion"/>
                <a:ea typeface="Damion"/>
                <a:cs typeface="Damion"/>
                <a:sym typeface="Damion"/>
              </a:rPr>
              <a:t>ourage is fire , and bullying is smoke</a:t>
            </a:r>
            <a:r>
              <a:rPr lang="it">
                <a:solidFill>
                  <a:srgbClr val="990000"/>
                </a:solidFill>
                <a:latin typeface="Damion"/>
                <a:ea typeface="Damion"/>
                <a:cs typeface="Damion"/>
                <a:sym typeface="Damion"/>
              </a:rPr>
              <a:t>”</a:t>
            </a:r>
            <a:endParaRPr>
              <a:solidFill>
                <a:srgbClr val="990000"/>
              </a:solidFill>
              <a:latin typeface="Damion"/>
              <a:ea typeface="Damion"/>
              <a:cs typeface="Damion"/>
              <a:sym typeface="Damion"/>
            </a:endParaRPr>
          </a:p>
        </p:txBody>
      </p:sp>
      <p:sp>
        <p:nvSpPr>
          <p:cNvPr id="88" name="Google Shape;88;p17"/>
          <p:cNvSpPr txBox="1"/>
          <p:nvPr/>
        </p:nvSpPr>
        <p:spPr>
          <a:xfrm>
            <a:off x="6842275" y="2843100"/>
            <a:ext cx="1989900" cy="507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it" sz="2100">
                <a:solidFill>
                  <a:srgbClr val="990000"/>
                </a:solidFill>
                <a:latin typeface="Caveat"/>
                <a:ea typeface="Caveat"/>
                <a:cs typeface="Caveat"/>
                <a:sym typeface="Caveat"/>
              </a:rPr>
              <a:t>Benjamin Disraeli</a:t>
            </a:r>
            <a:endParaRPr b="1" sz="2100">
              <a:solidFill>
                <a:srgbClr val="990000"/>
              </a:solidFill>
              <a:latin typeface="Caveat"/>
              <a:ea typeface="Caveat"/>
              <a:cs typeface="Caveat"/>
              <a:sym typeface="Caveat"/>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