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p:cViewPr varScale="1">
        <p:scale>
          <a:sx n="98" d="100"/>
          <a:sy n="98" d="100"/>
        </p:scale>
        <p:origin x="90"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6F3516-2152-4C58-913B-EEE7D79A807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6A181D7-8D81-4C32-AD13-4BB4A2EDEC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4582E84-A163-41E4-8478-77D737D18F2E}"/>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6BBE2B65-E2FB-4E9E-AC5F-68E308B018E8}"/>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408E5A57-F734-4B85-AB6A-DD96E8DC9C41}"/>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124381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BD1C51-FA39-4735-8E03-9F3C1EC62A1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70AABAC-CD14-4079-8D15-0A6E11214FE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6C4872-E1D1-4103-ABF4-8299151ED253}"/>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3DE2DA7C-71A7-4FC4-80B1-79B6D0AE080C}"/>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F03D7727-758C-4298-BEAA-451E5760AC2E}"/>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463310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EF796A-ADF0-4B14-9D7F-12C0879617D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E80EB70-98C7-48DF-AD72-58968C027C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7F19B5B-E51B-4FDD-B573-68251D5DC0B6}"/>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C35C32B3-3909-4E4C-B418-E675F488817E}"/>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AF24FA25-F2BD-439A-9DC3-011DE384D8FE}"/>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3476997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4CD88C-5401-4837-8121-E5C7F44F831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565AC39-416D-49CD-9B3D-51143BDB542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C41CAD9-5360-45F9-84A7-D8E6F9339F1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FD982F5-ACD3-47BE-9DF7-9E6F85346080}"/>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6" name="Segnaposto piè di pagina 5">
            <a:extLst>
              <a:ext uri="{FF2B5EF4-FFF2-40B4-BE49-F238E27FC236}">
                <a16:creationId xmlns:a16="http://schemas.microsoft.com/office/drawing/2014/main" id="{C7D575F5-7764-4B33-B4AB-85A8425A7AA0}"/>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1AFF6940-8892-4594-903F-06EE24ADBF89}"/>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3911531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C9B366-5CF7-45E4-B898-0D309E490A4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4F4A06-6977-43B7-838B-100832675B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D8A6F13-AB01-4504-A418-73C3A8A0C64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832FB98-3495-413F-B22B-9C0033A0C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1A7D3B8-7867-4194-8911-C1AE4840E02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2D23EEF-DA77-40D5-BAA3-2FAA72F4132B}"/>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8" name="Segnaposto piè di pagina 7">
            <a:extLst>
              <a:ext uri="{FF2B5EF4-FFF2-40B4-BE49-F238E27FC236}">
                <a16:creationId xmlns:a16="http://schemas.microsoft.com/office/drawing/2014/main" id="{C7F5C503-03E6-4B27-94EC-05EF81672B70}"/>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CF02BEBC-7495-40C3-A486-AD8F45B9EB70}"/>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548405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657975-F680-4E4C-8CDA-D896CD5604D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2507BA7-610B-427E-B979-03F2091643C8}"/>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4" name="Segnaposto piè di pagina 3">
            <a:extLst>
              <a:ext uri="{FF2B5EF4-FFF2-40B4-BE49-F238E27FC236}">
                <a16:creationId xmlns:a16="http://schemas.microsoft.com/office/drawing/2014/main" id="{1F6B6CF2-04AA-48A7-96E6-A7F2A323EB73}"/>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2D97A15C-7258-4183-8E32-6F4855382B24}"/>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1109519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41943B9-05C4-4538-BFA0-6E0615FDC006}"/>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3" name="Segnaposto piè di pagina 2">
            <a:extLst>
              <a:ext uri="{FF2B5EF4-FFF2-40B4-BE49-F238E27FC236}">
                <a16:creationId xmlns:a16="http://schemas.microsoft.com/office/drawing/2014/main" id="{321B116E-A0A6-4097-9249-C1FA3C453F43}"/>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64E2F845-BBDA-4F1E-8F29-C9EA844DF8C7}"/>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2459391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86477A-BAA0-4A2B-9B6B-4D9FD199B75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9521DE1-3A9C-4893-9920-F17BC5E721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1EE1EDB-6A58-44A4-81FB-DB7F76363C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B15FAE8-BF57-412A-9893-DB691D7AD0BA}"/>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6" name="Segnaposto piè di pagina 5">
            <a:extLst>
              <a:ext uri="{FF2B5EF4-FFF2-40B4-BE49-F238E27FC236}">
                <a16:creationId xmlns:a16="http://schemas.microsoft.com/office/drawing/2014/main" id="{8B7A2AA5-2DD2-497C-83BB-A0BA3876729B}"/>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86C35D64-C8D3-426A-8682-0CCD16A0B2D3}"/>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2253531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C54B44-80DF-4BBA-9FF4-649284DDCCD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0F213CC-5BF7-4FA8-807C-08EE1E1E1B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6D8312AD-40AC-4C69-B9EF-3983DD1A4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B97AA66-1702-4BEC-A091-CC5EC2205180}"/>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6" name="Segnaposto piè di pagina 5">
            <a:extLst>
              <a:ext uri="{FF2B5EF4-FFF2-40B4-BE49-F238E27FC236}">
                <a16:creationId xmlns:a16="http://schemas.microsoft.com/office/drawing/2014/main" id="{0A376070-0C0C-41BF-B050-67E02388422B}"/>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822B1A87-56B7-47AD-A9CD-CD880C923C98}"/>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145740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3FE3B2-1890-4761-939E-B30F8DECBB6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698B73F-C09B-43F5-94B2-6267071CC13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DD488E0-7DF3-45AD-BD14-631300BC324A}"/>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6654B2C0-9884-4E39-9587-5BB3EA912673}"/>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0B4B82D2-FB0A-4D49-BB10-75101F37B934}"/>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3091916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06C0227-05D6-40A7-8E03-C54DC948980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7A181C0-B8FE-4211-8E35-AA48CC153F0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A707789-7AB1-41DC-80EF-A94B176DAB36}"/>
              </a:ext>
            </a:extLst>
          </p:cNvPr>
          <p:cNvSpPr>
            <a:spLocks noGrp="1"/>
          </p:cNvSpPr>
          <p:nvPr>
            <p:ph type="dt" sz="half" idx="10"/>
          </p:nvPr>
        </p:nvSpPr>
        <p:spPr/>
        <p:txBody>
          <a:body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77D8EF65-7600-4317-A2D5-0E46D5C02026}"/>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4DBD5F9A-807F-4D11-8DAF-C01A30D28DA1}"/>
              </a:ext>
            </a:extLst>
          </p:cNvPr>
          <p:cNvSpPr>
            <a:spLocks noGrp="1"/>
          </p:cNvSpPr>
          <p:nvPr>
            <p:ph type="sldNum" sz="quarter" idx="12"/>
          </p:nvPr>
        </p:nvSpPr>
        <p:spPr/>
        <p:txBody>
          <a:bodyPr/>
          <a:lstStyle/>
          <a:p>
            <a:fld id="{4BB8C721-CC6A-48A9-84D9-7FFB2C566026}" type="slidenum">
              <a:rPr lang="it-IT" smtClean="0"/>
              <a:t>‹N›</a:t>
            </a:fld>
            <a:endParaRPr lang="it-IT" dirty="0"/>
          </a:p>
        </p:txBody>
      </p:sp>
    </p:spTree>
    <p:extLst>
      <p:ext uri="{BB962C8B-B14F-4D97-AF65-F5344CB8AC3E}">
        <p14:creationId xmlns:p14="http://schemas.microsoft.com/office/powerpoint/2010/main" val="327383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2B7443A-0456-46EF-8BF6-8A6B0C6427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3C528DB-A5E9-4FD1-95B9-B70D485799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CA0AF1-0C75-4CA5-9907-3651186F3A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D13C1-E16C-4A3C-97D8-FEEE3D792CC5}" type="datetimeFigureOut">
              <a:rPr lang="it-IT" smtClean="0"/>
              <a:t>22/03/2021</a:t>
            </a:fld>
            <a:endParaRPr lang="it-IT" dirty="0"/>
          </a:p>
        </p:txBody>
      </p:sp>
      <p:sp>
        <p:nvSpPr>
          <p:cNvPr id="5" name="Segnaposto piè di pagina 4">
            <a:extLst>
              <a:ext uri="{FF2B5EF4-FFF2-40B4-BE49-F238E27FC236}">
                <a16:creationId xmlns:a16="http://schemas.microsoft.com/office/drawing/2014/main" id="{485B9D98-C85E-4DD2-8CFD-5CAF3F83C4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a:extLst>
              <a:ext uri="{FF2B5EF4-FFF2-40B4-BE49-F238E27FC236}">
                <a16:creationId xmlns:a16="http://schemas.microsoft.com/office/drawing/2014/main" id="{319FD316-1940-423A-8B96-0AEF8289AC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8C721-CC6A-48A9-84D9-7FFB2C566026}" type="slidenum">
              <a:rPr lang="it-IT" smtClean="0"/>
              <a:t>‹N›</a:t>
            </a:fld>
            <a:endParaRPr lang="it-IT" dirty="0"/>
          </a:p>
        </p:txBody>
      </p:sp>
    </p:spTree>
    <p:extLst>
      <p:ext uri="{BB962C8B-B14F-4D97-AF65-F5344CB8AC3E}">
        <p14:creationId xmlns:p14="http://schemas.microsoft.com/office/powerpoint/2010/main" val="348638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t="-15000" b="-15000"/>
          </a:stretch>
        </a:blipFill>
        <a:effectLst/>
      </p:bgPr>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4B80307C-A93E-4236-BED7-3B86724E9EE0}"/>
              </a:ext>
            </a:extLst>
          </p:cNvPr>
          <p:cNvSpPr>
            <a:spLocks noGrp="1"/>
          </p:cNvSpPr>
          <p:nvPr>
            <p:ph type="subTitle" idx="1"/>
          </p:nvPr>
        </p:nvSpPr>
        <p:spPr>
          <a:xfrm>
            <a:off x="1167319" y="1789889"/>
            <a:ext cx="9500681" cy="3467911"/>
          </a:xfrm>
        </p:spPr>
        <p:txBody>
          <a:bodyPr>
            <a:normAutofit/>
          </a:bodyPr>
          <a:lstStyle/>
          <a:p>
            <a:r>
              <a:rPr lang="en-US" sz="4000" b="1" dirty="0">
                <a:solidFill>
                  <a:schemeClr val="bg1"/>
                </a:solidFill>
                <a:latin typeface="+mj-lt"/>
              </a:rPr>
              <a:t>What Is Bullying</a:t>
            </a:r>
            <a:br>
              <a:rPr lang="en-US" b="1" dirty="0">
                <a:solidFill>
                  <a:schemeClr val="bg1"/>
                </a:solidFill>
                <a:latin typeface="+mj-lt"/>
              </a:rPr>
            </a:br>
            <a:r>
              <a:rPr lang="en-US" b="1" dirty="0">
                <a:solidFill>
                  <a:schemeClr val="bg1"/>
                </a:solidFill>
                <a:latin typeface="+mj-lt"/>
              </a:rPr>
              <a:t>Bullying is unwanted, aggressive behavior that involves a real or perceived power imbalance. The behavior is repeated, or has the potential to be repeated, over time. Both kids who are bullied and who bully others may have serious, lasting problems.</a:t>
            </a:r>
          </a:p>
          <a:p>
            <a:r>
              <a:rPr lang="en-US" b="1" dirty="0">
                <a:solidFill>
                  <a:schemeClr val="bg1"/>
                </a:solidFill>
                <a:latin typeface="+mj-lt"/>
              </a:rPr>
              <a:t>Repetition: Bullying behaviors happen more than once or have the potential to happen more than once.</a:t>
            </a:r>
            <a:endParaRPr lang="it-IT" b="1" dirty="0">
              <a:solidFill>
                <a:schemeClr val="bg1"/>
              </a:solidFill>
              <a:latin typeface="+mj-lt"/>
            </a:endParaRPr>
          </a:p>
        </p:txBody>
      </p:sp>
    </p:spTree>
    <p:extLst>
      <p:ext uri="{BB962C8B-B14F-4D97-AF65-F5344CB8AC3E}">
        <p14:creationId xmlns:p14="http://schemas.microsoft.com/office/powerpoint/2010/main" val="1830374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0D2ED5-479F-4C40-A265-A703E550695C}"/>
              </a:ext>
            </a:extLst>
          </p:cNvPr>
          <p:cNvSpPr>
            <a:spLocks noGrp="1"/>
          </p:cNvSpPr>
          <p:nvPr>
            <p:ph type="title"/>
          </p:nvPr>
        </p:nvSpPr>
        <p:spPr>
          <a:xfrm>
            <a:off x="4492714" y="93274"/>
            <a:ext cx="7518053" cy="6517591"/>
          </a:xfrm>
        </p:spPr>
        <p:txBody>
          <a:bodyPr>
            <a:normAutofit fontScale="90000"/>
          </a:bodyPr>
          <a:lstStyle/>
          <a:p>
            <a:r>
              <a:rPr lang="en-US" sz="2400" dirty="0"/>
              <a:t>Types of Bullying</a:t>
            </a:r>
            <a:br>
              <a:rPr lang="en-US" sz="1200" dirty="0"/>
            </a:br>
            <a:r>
              <a:rPr lang="en-US" sz="1200" dirty="0"/>
              <a:t>There are three types of bullying:</a:t>
            </a:r>
            <a:br>
              <a:rPr lang="en-US" sz="1200" dirty="0"/>
            </a:br>
            <a:br>
              <a:rPr lang="en-US" sz="1200" dirty="0"/>
            </a:br>
            <a:r>
              <a:rPr lang="en-US" sz="1200" b="1" dirty="0"/>
              <a:t>Verbal bullying </a:t>
            </a:r>
            <a:r>
              <a:rPr lang="en-US" sz="1200" dirty="0"/>
              <a:t>is saying or writing mean things. Verbal bullying includes:</a:t>
            </a:r>
            <a:br>
              <a:rPr lang="en-US" sz="1200" dirty="0"/>
            </a:br>
            <a:r>
              <a:rPr lang="en-US" sz="1200" dirty="0"/>
              <a:t>- Teasing</a:t>
            </a:r>
            <a:br>
              <a:rPr lang="en-US" sz="1200" dirty="0"/>
            </a:br>
            <a:r>
              <a:rPr lang="en-US" sz="1200" dirty="0"/>
              <a:t>- Name-calling</a:t>
            </a:r>
            <a:br>
              <a:rPr lang="en-US" sz="1200" dirty="0"/>
            </a:br>
            <a:r>
              <a:rPr lang="en-US" sz="1200" dirty="0"/>
              <a:t>- Inappropriate sexual comments</a:t>
            </a:r>
            <a:br>
              <a:rPr lang="en-US" sz="1200" dirty="0"/>
            </a:br>
            <a:r>
              <a:rPr lang="en-US" sz="1200" dirty="0"/>
              <a:t>- Taunting</a:t>
            </a:r>
            <a:br>
              <a:rPr lang="en-US" sz="1200" dirty="0"/>
            </a:br>
            <a:r>
              <a:rPr lang="en-US" sz="1200" dirty="0"/>
              <a:t>- Threatening to cause harm</a:t>
            </a:r>
            <a:br>
              <a:rPr lang="en-US" sz="1200" dirty="0"/>
            </a:br>
            <a:br>
              <a:rPr lang="en-US" sz="1200" dirty="0"/>
            </a:br>
            <a:r>
              <a:rPr lang="en-US" sz="1200" b="1" dirty="0"/>
              <a:t>Social bullying</a:t>
            </a:r>
            <a:r>
              <a:rPr lang="en-US" sz="1200" dirty="0"/>
              <a:t>, sometimes referred to as relational bullying, involves hurting someone’s reputation or relationships. Social bullying includes:</a:t>
            </a:r>
            <a:br>
              <a:rPr lang="en-US" sz="1200" dirty="0"/>
            </a:br>
            <a:r>
              <a:rPr lang="en-US" sz="1200" dirty="0"/>
              <a:t>- Leaving someone out on purpose</a:t>
            </a:r>
            <a:br>
              <a:rPr lang="en-US" sz="1200" dirty="0"/>
            </a:br>
            <a:r>
              <a:rPr lang="en-US" sz="1200" dirty="0"/>
              <a:t>- Telling other children not to be friends with someone</a:t>
            </a:r>
            <a:br>
              <a:rPr lang="en-US" sz="1200" dirty="0"/>
            </a:br>
            <a:r>
              <a:rPr lang="en-US" sz="1200" dirty="0"/>
              <a:t>- Spreading rumors about someone</a:t>
            </a:r>
            <a:br>
              <a:rPr lang="en-US" sz="1200" dirty="0"/>
            </a:br>
            <a:r>
              <a:rPr lang="en-US" sz="1200" dirty="0"/>
              <a:t>- Embarrassing someone in public</a:t>
            </a:r>
            <a:br>
              <a:rPr lang="en-US" sz="1200" dirty="0"/>
            </a:br>
            <a:br>
              <a:rPr lang="en-US" sz="1200" dirty="0"/>
            </a:br>
            <a:r>
              <a:rPr lang="en-US" sz="1200" b="1" dirty="0"/>
              <a:t>Physical bullying </a:t>
            </a:r>
            <a:r>
              <a:rPr lang="en-US" sz="1200" dirty="0"/>
              <a:t>involves hurting a person’s body or possessions. Physical bullying includes:</a:t>
            </a:r>
            <a:br>
              <a:rPr lang="en-US" sz="1200" dirty="0"/>
            </a:br>
            <a:r>
              <a:rPr lang="en-US" sz="1200" dirty="0"/>
              <a:t>- Hitting/kicking/pinching</a:t>
            </a:r>
            <a:br>
              <a:rPr lang="en-US" sz="1200" dirty="0"/>
            </a:br>
            <a:r>
              <a:rPr lang="en-US" sz="1200" dirty="0"/>
              <a:t>- Spitting</a:t>
            </a:r>
            <a:br>
              <a:rPr lang="en-US" sz="1200" dirty="0"/>
            </a:br>
            <a:r>
              <a:rPr lang="en-US" sz="1200" dirty="0"/>
              <a:t>- Tripping/pushing</a:t>
            </a:r>
            <a:br>
              <a:rPr lang="en-US" sz="1200" dirty="0"/>
            </a:br>
            <a:r>
              <a:rPr lang="en-US" sz="1200" dirty="0"/>
              <a:t>- Taking or breaking someone’s things</a:t>
            </a:r>
            <a:br>
              <a:rPr lang="en-US" sz="1200" dirty="0"/>
            </a:br>
            <a:r>
              <a:rPr lang="en-US" sz="1200" dirty="0"/>
              <a:t>- Making mean or rude hand gestures</a:t>
            </a:r>
            <a:br>
              <a:rPr lang="en-US" sz="1200" dirty="0"/>
            </a:br>
            <a:br>
              <a:rPr lang="en-US" sz="1200" dirty="0"/>
            </a:br>
            <a:r>
              <a:rPr lang="en-US" sz="1200" b="1" dirty="0"/>
              <a:t>Cyber bullying </a:t>
            </a:r>
            <a:r>
              <a:rPr lang="en-US" sz="1200" dirty="0"/>
              <a:t>is bullying that takes place over digital devices like cell phones, computers, and tablets. Cyberbullying includes:</a:t>
            </a:r>
            <a:br>
              <a:rPr lang="en-US" sz="1200" dirty="0"/>
            </a:br>
            <a:r>
              <a:rPr lang="en-US" sz="1200" dirty="0"/>
              <a:t>- Exclusion: is the deliberate act of excluding someone from an online group.</a:t>
            </a:r>
            <a:br>
              <a:rPr lang="en-US" sz="1200" dirty="0"/>
            </a:br>
            <a:r>
              <a:rPr lang="en-US" sz="1200" dirty="0"/>
              <a:t>- Gossip: Posting or sending cruel gossip to intentionally damage a person’s reputation and/or relationship with family friends, and coworkers.</a:t>
            </a:r>
            <a:br>
              <a:rPr lang="en-US" sz="1200" dirty="0"/>
            </a:br>
            <a:r>
              <a:rPr lang="en-US" sz="1200" dirty="0"/>
              <a:t>- Fraping: Logging into someone else’s social networking account or email and impersonating that person by sending or posting inappropriate content in their name.</a:t>
            </a:r>
            <a:br>
              <a:rPr lang="en-US" sz="1200" dirty="0"/>
            </a:br>
            <a:r>
              <a:rPr lang="en-US" sz="1200" dirty="0"/>
              <a:t>- Harassment: The constant and intentional posting or sending of offensive, cruel, threatening, or insulting messages/content to an individual.</a:t>
            </a:r>
            <a:br>
              <a:rPr lang="en-US" sz="1200" dirty="0"/>
            </a:br>
            <a:r>
              <a:rPr lang="en-US" sz="1200" dirty="0"/>
              <a:t>- Cyberstalking: Posting or sending unwanted or intimidating messages to an individual that extends to making real threats on an individual’s physical wellbeing and/or safety.</a:t>
            </a:r>
            <a:br>
              <a:rPr lang="en-US" sz="1200" dirty="0"/>
            </a:br>
            <a:r>
              <a:rPr lang="en-US" sz="1200" dirty="0"/>
              <a:t>- Outing and Trickery: The deliberate act of tricking someone into revealing personal or embarrassing information, which is then shared publicly to humiliate the individual.</a:t>
            </a:r>
            <a:br>
              <a:rPr lang="en-US" sz="1200" dirty="0"/>
            </a:br>
            <a:r>
              <a:rPr lang="en-US" sz="1200" dirty="0"/>
              <a:t>- Fake profiles: a profile may be created so an individual can hide their real identity with the intention of cyberbullying an individual. This can also lead Catfishing.</a:t>
            </a:r>
            <a:endParaRPr lang="it-IT" sz="1200" dirty="0"/>
          </a:p>
        </p:txBody>
      </p:sp>
      <p:pic>
        <p:nvPicPr>
          <p:cNvPr id="5" name="Segnaposto contenuto 4">
            <a:extLst>
              <a:ext uri="{FF2B5EF4-FFF2-40B4-BE49-F238E27FC236}">
                <a16:creationId xmlns:a16="http://schemas.microsoft.com/office/drawing/2014/main" id="{A7D08F16-9A93-4060-BFC9-2CF5A44275A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11" t="14228" r="1" b="23404"/>
          <a:stretch/>
        </p:blipFill>
        <p:spPr>
          <a:xfrm>
            <a:off x="373066" y="247134"/>
            <a:ext cx="4119648" cy="5544065"/>
          </a:xfrm>
        </p:spPr>
      </p:pic>
    </p:spTree>
    <p:extLst>
      <p:ext uri="{BB962C8B-B14F-4D97-AF65-F5344CB8AC3E}">
        <p14:creationId xmlns:p14="http://schemas.microsoft.com/office/powerpoint/2010/main" val="3934239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9D9FE47E-4B2D-4B19-8E82-A2A71E06C29A}"/>
              </a:ext>
            </a:extLst>
          </p:cNvPr>
          <p:cNvPicPr>
            <a:picLocks noChangeAspect="1"/>
          </p:cNvPicPr>
          <p:nvPr/>
        </p:nvPicPr>
        <p:blipFill>
          <a:blip r:embed="rId2">
            <a:lum bright="70000" contrast="-70000"/>
          </a:blip>
          <a:stretch>
            <a:fillRect/>
          </a:stretch>
        </p:blipFill>
        <p:spPr>
          <a:xfrm>
            <a:off x="5566718" y="1983776"/>
            <a:ext cx="5649338" cy="3530836"/>
          </a:xfrm>
          <a:prstGeom prst="rect">
            <a:avLst/>
          </a:prstGeom>
        </p:spPr>
      </p:pic>
      <p:pic>
        <p:nvPicPr>
          <p:cNvPr id="11" name="Immagine 10">
            <a:extLst>
              <a:ext uri="{FF2B5EF4-FFF2-40B4-BE49-F238E27FC236}">
                <a16:creationId xmlns:a16="http://schemas.microsoft.com/office/drawing/2014/main" id="{F14B522A-94A6-459A-9007-AEEAAC54B7A1}"/>
              </a:ext>
            </a:extLst>
          </p:cNvPr>
          <p:cNvPicPr>
            <a:picLocks noChangeAspect="1"/>
          </p:cNvPicPr>
          <p:nvPr/>
        </p:nvPicPr>
        <p:blipFill>
          <a:blip r:embed="rId3">
            <a:lum bright="70000" contrast="-70000"/>
          </a:blip>
          <a:stretch>
            <a:fillRect/>
          </a:stretch>
        </p:blipFill>
        <p:spPr>
          <a:xfrm>
            <a:off x="32105" y="1983775"/>
            <a:ext cx="5315238" cy="3530837"/>
          </a:xfrm>
          <a:prstGeom prst="rect">
            <a:avLst/>
          </a:prstGeom>
        </p:spPr>
      </p:pic>
      <p:sp>
        <p:nvSpPr>
          <p:cNvPr id="2" name="Titolo 1">
            <a:extLst>
              <a:ext uri="{FF2B5EF4-FFF2-40B4-BE49-F238E27FC236}">
                <a16:creationId xmlns:a16="http://schemas.microsoft.com/office/drawing/2014/main" id="{3E3BC176-0075-4BA1-BF6E-98F2C27BAF6B}"/>
              </a:ext>
            </a:extLst>
          </p:cNvPr>
          <p:cNvSpPr>
            <a:spLocks noGrp="1"/>
          </p:cNvSpPr>
          <p:nvPr>
            <p:ph type="title"/>
          </p:nvPr>
        </p:nvSpPr>
        <p:spPr/>
        <p:txBody>
          <a:bodyPr/>
          <a:lstStyle/>
          <a:p>
            <a:r>
              <a:rPr lang="it-IT" dirty="0">
                <a:solidFill>
                  <a:srgbClr val="C00000"/>
                </a:solidFill>
              </a:rPr>
              <a:t>A bullying situation:</a:t>
            </a:r>
          </a:p>
        </p:txBody>
      </p:sp>
      <p:sp>
        <p:nvSpPr>
          <p:cNvPr id="4" name="CasellaDiTesto 3">
            <a:extLst>
              <a:ext uri="{FF2B5EF4-FFF2-40B4-BE49-F238E27FC236}">
                <a16:creationId xmlns:a16="http://schemas.microsoft.com/office/drawing/2014/main" id="{CFA5E04D-1008-4100-9D60-493A311DD13D}"/>
              </a:ext>
            </a:extLst>
          </p:cNvPr>
          <p:cNvSpPr txBox="1"/>
          <p:nvPr/>
        </p:nvSpPr>
        <p:spPr>
          <a:xfrm>
            <a:off x="2905896" y="1706776"/>
            <a:ext cx="2619633" cy="1477328"/>
          </a:xfrm>
          <a:prstGeom prst="rect">
            <a:avLst/>
          </a:prstGeom>
          <a:noFill/>
        </p:spPr>
        <p:txBody>
          <a:bodyPr wrap="square" rtlCol="0">
            <a:spAutoFit/>
          </a:bodyPr>
          <a:lstStyle/>
          <a:p>
            <a:r>
              <a:rPr lang="it-IT" dirty="0">
                <a:solidFill>
                  <a:srgbClr val="C00000"/>
                </a:solidFill>
                <a:latin typeface="+mj-lt"/>
              </a:rPr>
              <a:t>Bully: </a:t>
            </a:r>
          </a:p>
          <a:p>
            <a:r>
              <a:rPr lang="it-IT" dirty="0">
                <a:solidFill>
                  <a:srgbClr val="C00000"/>
                </a:solidFill>
                <a:latin typeface="+mj-lt"/>
              </a:rPr>
              <a:t>A bully is a person who repetely bothers someone else verbally, socially and/or physically.</a:t>
            </a:r>
          </a:p>
        </p:txBody>
      </p:sp>
      <p:sp>
        <p:nvSpPr>
          <p:cNvPr id="5" name="CasellaDiTesto 4">
            <a:extLst>
              <a:ext uri="{FF2B5EF4-FFF2-40B4-BE49-F238E27FC236}">
                <a16:creationId xmlns:a16="http://schemas.microsoft.com/office/drawing/2014/main" id="{AC6C00AA-CC72-4857-870B-6AF027B6C192}"/>
              </a:ext>
            </a:extLst>
          </p:cNvPr>
          <p:cNvSpPr txBox="1"/>
          <p:nvPr/>
        </p:nvSpPr>
        <p:spPr>
          <a:xfrm>
            <a:off x="185610" y="4076195"/>
            <a:ext cx="2412205" cy="1477328"/>
          </a:xfrm>
          <a:prstGeom prst="rect">
            <a:avLst/>
          </a:prstGeom>
          <a:noFill/>
        </p:spPr>
        <p:txBody>
          <a:bodyPr wrap="square" rtlCol="0">
            <a:spAutoFit/>
          </a:bodyPr>
          <a:lstStyle/>
          <a:p>
            <a:r>
              <a:rPr lang="it-IT" dirty="0">
                <a:solidFill>
                  <a:srgbClr val="C00000"/>
                </a:solidFill>
                <a:latin typeface="+mj-lt"/>
              </a:rPr>
              <a:t>Bystander:</a:t>
            </a:r>
          </a:p>
          <a:p>
            <a:r>
              <a:rPr lang="it-IT" dirty="0">
                <a:solidFill>
                  <a:srgbClr val="C00000"/>
                </a:solidFill>
                <a:latin typeface="+mj-lt"/>
              </a:rPr>
              <a:t>A person or group of people who witness injustice but do nothing to try and stop it.</a:t>
            </a:r>
          </a:p>
        </p:txBody>
      </p:sp>
      <p:sp>
        <p:nvSpPr>
          <p:cNvPr id="7" name="CasellaDiTesto 6">
            <a:extLst>
              <a:ext uri="{FF2B5EF4-FFF2-40B4-BE49-F238E27FC236}">
                <a16:creationId xmlns:a16="http://schemas.microsoft.com/office/drawing/2014/main" id="{7A8F23B8-8E74-455B-92D9-6F91207E8F50}"/>
              </a:ext>
            </a:extLst>
          </p:cNvPr>
          <p:cNvSpPr txBox="1"/>
          <p:nvPr/>
        </p:nvSpPr>
        <p:spPr>
          <a:xfrm>
            <a:off x="5646590" y="1983107"/>
            <a:ext cx="2487827" cy="1200329"/>
          </a:xfrm>
          <a:prstGeom prst="rect">
            <a:avLst/>
          </a:prstGeom>
          <a:noFill/>
        </p:spPr>
        <p:txBody>
          <a:bodyPr wrap="square" rtlCol="0">
            <a:spAutoFit/>
          </a:bodyPr>
          <a:lstStyle/>
          <a:p>
            <a:r>
              <a:rPr lang="it-IT" dirty="0">
                <a:solidFill>
                  <a:srgbClr val="C00000"/>
                </a:solidFill>
                <a:latin typeface="+mj-lt"/>
              </a:rPr>
              <a:t>Victim:</a:t>
            </a:r>
          </a:p>
          <a:p>
            <a:r>
              <a:rPr lang="it-IT" dirty="0">
                <a:solidFill>
                  <a:srgbClr val="C00000"/>
                </a:solidFill>
                <a:latin typeface="+mj-lt"/>
              </a:rPr>
              <a:t>The victim (or target) is a person who is bullied by someone.</a:t>
            </a:r>
          </a:p>
        </p:txBody>
      </p:sp>
      <p:sp>
        <p:nvSpPr>
          <p:cNvPr id="8" name="CasellaDiTesto 7">
            <a:extLst>
              <a:ext uri="{FF2B5EF4-FFF2-40B4-BE49-F238E27FC236}">
                <a16:creationId xmlns:a16="http://schemas.microsoft.com/office/drawing/2014/main" id="{BD0A7554-5747-457F-B2AE-942995CD6709}"/>
              </a:ext>
            </a:extLst>
          </p:cNvPr>
          <p:cNvSpPr txBox="1"/>
          <p:nvPr/>
        </p:nvSpPr>
        <p:spPr>
          <a:xfrm>
            <a:off x="5483430" y="3748859"/>
            <a:ext cx="2487827" cy="1477328"/>
          </a:xfrm>
          <a:prstGeom prst="rect">
            <a:avLst/>
          </a:prstGeom>
          <a:noFill/>
        </p:spPr>
        <p:txBody>
          <a:bodyPr wrap="square" rtlCol="0">
            <a:spAutoFit/>
          </a:bodyPr>
          <a:lstStyle/>
          <a:p>
            <a:r>
              <a:rPr lang="it-IT" dirty="0">
                <a:solidFill>
                  <a:srgbClr val="C00000"/>
                </a:solidFill>
                <a:latin typeface="+mj-lt"/>
              </a:rPr>
              <a:t>Upstander:</a:t>
            </a:r>
          </a:p>
          <a:p>
            <a:r>
              <a:rPr lang="it-IT" dirty="0">
                <a:solidFill>
                  <a:srgbClr val="C00000"/>
                </a:solidFill>
                <a:latin typeface="+mj-lt"/>
              </a:rPr>
              <a:t>An upstander is a person who watches bullying take place and does something about it</a:t>
            </a:r>
          </a:p>
        </p:txBody>
      </p:sp>
      <p:sp>
        <p:nvSpPr>
          <p:cNvPr id="9" name="CasellaDiTesto 8">
            <a:extLst>
              <a:ext uri="{FF2B5EF4-FFF2-40B4-BE49-F238E27FC236}">
                <a16:creationId xmlns:a16="http://schemas.microsoft.com/office/drawing/2014/main" id="{4A09B1B9-DAFD-4CCB-9B31-88A1BF185D6A}"/>
              </a:ext>
            </a:extLst>
          </p:cNvPr>
          <p:cNvSpPr txBox="1"/>
          <p:nvPr/>
        </p:nvSpPr>
        <p:spPr>
          <a:xfrm>
            <a:off x="152746" y="1723387"/>
            <a:ext cx="2412205" cy="1477328"/>
          </a:xfrm>
          <a:prstGeom prst="rect">
            <a:avLst/>
          </a:prstGeom>
          <a:noFill/>
        </p:spPr>
        <p:txBody>
          <a:bodyPr wrap="square" rtlCol="0">
            <a:spAutoFit/>
          </a:bodyPr>
          <a:lstStyle/>
          <a:p>
            <a:r>
              <a:rPr lang="it-IT" dirty="0">
                <a:solidFill>
                  <a:srgbClr val="C00000"/>
                </a:solidFill>
                <a:latin typeface="+mj-lt"/>
              </a:rPr>
              <a:t>Assistant:</a:t>
            </a:r>
          </a:p>
          <a:p>
            <a:r>
              <a:rPr lang="it-IT" dirty="0">
                <a:solidFill>
                  <a:srgbClr val="C00000"/>
                </a:solidFill>
                <a:latin typeface="+mj-lt"/>
              </a:rPr>
              <a:t>Is a person who laugh at and encourages bullying behaviour but is not the actual bully</a:t>
            </a:r>
            <a:r>
              <a:rPr lang="it-IT" dirty="0">
                <a:solidFill>
                  <a:srgbClr val="C00000"/>
                </a:solidFill>
              </a:rPr>
              <a:t>.</a:t>
            </a:r>
          </a:p>
        </p:txBody>
      </p:sp>
      <p:cxnSp>
        <p:nvCxnSpPr>
          <p:cNvPr id="14" name="Connettore 2 13">
            <a:extLst>
              <a:ext uri="{FF2B5EF4-FFF2-40B4-BE49-F238E27FC236}">
                <a16:creationId xmlns:a16="http://schemas.microsoft.com/office/drawing/2014/main" id="{5A48171E-7905-415B-92CB-B668FCCE4760}"/>
              </a:ext>
            </a:extLst>
          </p:cNvPr>
          <p:cNvCxnSpPr>
            <a:cxnSpLocks/>
          </p:cNvCxnSpPr>
          <p:nvPr/>
        </p:nvCxnSpPr>
        <p:spPr>
          <a:xfrm flipH="1">
            <a:off x="4562272" y="3103123"/>
            <a:ext cx="1186776" cy="78794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16">
            <a:extLst>
              <a:ext uri="{FF2B5EF4-FFF2-40B4-BE49-F238E27FC236}">
                <a16:creationId xmlns:a16="http://schemas.microsoft.com/office/drawing/2014/main" id="{F9561D74-9A26-426B-A98C-23DAE993BAB1}"/>
              </a:ext>
            </a:extLst>
          </p:cNvPr>
          <p:cNvCxnSpPr/>
          <p:nvPr/>
        </p:nvCxnSpPr>
        <p:spPr>
          <a:xfrm>
            <a:off x="7003915" y="3103123"/>
            <a:ext cx="1322962" cy="45957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a:extLst>
              <a:ext uri="{FF2B5EF4-FFF2-40B4-BE49-F238E27FC236}">
                <a16:creationId xmlns:a16="http://schemas.microsoft.com/office/drawing/2014/main" id="{076C7C29-25DB-40B7-AE71-2F0AA7815D39}"/>
              </a:ext>
            </a:extLst>
          </p:cNvPr>
          <p:cNvCxnSpPr/>
          <p:nvPr/>
        </p:nvCxnSpPr>
        <p:spPr>
          <a:xfrm flipV="1">
            <a:off x="7480570" y="4698460"/>
            <a:ext cx="1906621" cy="19455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ttore 2 20">
            <a:extLst>
              <a:ext uri="{FF2B5EF4-FFF2-40B4-BE49-F238E27FC236}">
                <a16:creationId xmlns:a16="http://schemas.microsoft.com/office/drawing/2014/main" id="{D5FA7C1F-1452-42C1-9B71-8A46B603F41D}"/>
              </a:ext>
            </a:extLst>
          </p:cNvPr>
          <p:cNvCxnSpPr>
            <a:cxnSpLocks/>
          </p:cNvCxnSpPr>
          <p:nvPr/>
        </p:nvCxnSpPr>
        <p:spPr>
          <a:xfrm flipH="1">
            <a:off x="2864707" y="3103123"/>
            <a:ext cx="306511" cy="24574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2 25">
            <a:extLst>
              <a:ext uri="{FF2B5EF4-FFF2-40B4-BE49-F238E27FC236}">
                <a16:creationId xmlns:a16="http://schemas.microsoft.com/office/drawing/2014/main" id="{85F95987-F902-474A-A86A-D9FEAAC6743E}"/>
              </a:ext>
            </a:extLst>
          </p:cNvPr>
          <p:cNvCxnSpPr>
            <a:cxnSpLocks/>
          </p:cNvCxnSpPr>
          <p:nvPr/>
        </p:nvCxnSpPr>
        <p:spPr>
          <a:xfrm flipH="1">
            <a:off x="1132762" y="3183436"/>
            <a:ext cx="540331" cy="37926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134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DA4AF2-777A-4958-A110-3078761BB7DF}"/>
              </a:ext>
            </a:extLst>
          </p:cNvPr>
          <p:cNvSpPr>
            <a:spLocks noGrp="1"/>
          </p:cNvSpPr>
          <p:nvPr>
            <p:ph type="title"/>
          </p:nvPr>
        </p:nvSpPr>
        <p:spPr/>
        <p:txBody>
          <a:bodyPr/>
          <a:lstStyle/>
          <a:p>
            <a:r>
              <a:rPr lang="it-IT" dirty="0">
                <a:solidFill>
                  <a:schemeClr val="accent2">
                    <a:lumMod val="75000"/>
                  </a:schemeClr>
                </a:solidFill>
              </a:rPr>
              <a:t>How to solve it</a:t>
            </a:r>
          </a:p>
        </p:txBody>
      </p:sp>
      <p:sp>
        <p:nvSpPr>
          <p:cNvPr id="3" name="Segnaposto contenuto 2">
            <a:extLst>
              <a:ext uri="{FF2B5EF4-FFF2-40B4-BE49-F238E27FC236}">
                <a16:creationId xmlns:a16="http://schemas.microsoft.com/office/drawing/2014/main" id="{5E72C61E-76CB-46CC-9320-A7CC6D0810F8}"/>
              </a:ext>
            </a:extLst>
          </p:cNvPr>
          <p:cNvSpPr>
            <a:spLocks noGrp="1"/>
          </p:cNvSpPr>
          <p:nvPr>
            <p:ph idx="1"/>
          </p:nvPr>
        </p:nvSpPr>
        <p:spPr>
          <a:xfrm>
            <a:off x="573932" y="1690688"/>
            <a:ext cx="10779868" cy="4486275"/>
          </a:xfrm>
        </p:spPr>
        <p:txBody>
          <a:bodyPr/>
          <a:lstStyle/>
          <a:p>
            <a:pPr marL="0" indent="0">
              <a:buNone/>
            </a:pPr>
            <a:endParaRPr lang="it-IT" dirty="0"/>
          </a:p>
          <a:p>
            <a:pPr marL="0" indent="0">
              <a:buNone/>
            </a:pPr>
            <a:r>
              <a:rPr lang="it-IT" dirty="0" err="1">
                <a:solidFill>
                  <a:schemeClr val="accent2">
                    <a:lumMod val="75000"/>
                  </a:schemeClr>
                </a:solidFill>
              </a:rPr>
              <a:t>If</a:t>
            </a:r>
            <a:r>
              <a:rPr lang="it-IT" dirty="0">
                <a:solidFill>
                  <a:schemeClr val="accent2">
                    <a:lumMod val="75000"/>
                  </a:schemeClr>
                </a:solidFill>
              </a:rPr>
              <a:t> you are directly involved                     If you aren’t involved</a:t>
            </a:r>
          </a:p>
          <a:p>
            <a:pPr marL="0" indent="0">
              <a:buNone/>
            </a:pPr>
            <a:r>
              <a:rPr lang="it-IT" dirty="0">
                <a:solidFill>
                  <a:schemeClr val="accent2">
                    <a:lumMod val="75000"/>
                  </a:schemeClr>
                </a:solidFill>
              </a:rPr>
              <a:t>- Speak to someone                                       - be an upstander</a:t>
            </a:r>
          </a:p>
          <a:p>
            <a:pPr marL="0" indent="0">
              <a:buNone/>
            </a:pPr>
            <a:r>
              <a:rPr lang="it-IT" dirty="0">
                <a:solidFill>
                  <a:schemeClr val="accent2">
                    <a:lumMod val="75000"/>
                  </a:schemeClr>
                </a:solidFill>
              </a:rPr>
              <a:t>-Be aware that is not your fault                   - try isolate the bully </a:t>
            </a:r>
            <a:r>
              <a:rPr lang="it-IT" dirty="0"/>
              <a:t>                                                   </a:t>
            </a:r>
          </a:p>
        </p:txBody>
      </p:sp>
    </p:spTree>
    <p:extLst>
      <p:ext uri="{BB962C8B-B14F-4D97-AF65-F5344CB8AC3E}">
        <p14:creationId xmlns:p14="http://schemas.microsoft.com/office/powerpoint/2010/main" val="424513766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TotalTime>
  <Words>556</Words>
  <Application>Microsoft Office PowerPoint</Application>
  <PresentationFormat>Widescreen</PresentationFormat>
  <Paragraphs>19</Paragraphs>
  <Slides>4</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vt:i4>
      </vt:variant>
    </vt:vector>
  </HeadingPairs>
  <TitlesOfParts>
    <vt:vector size="8" baseType="lpstr">
      <vt:lpstr>Arial</vt:lpstr>
      <vt:lpstr>Calibri</vt:lpstr>
      <vt:lpstr>Calibri Light</vt:lpstr>
      <vt:lpstr>Tema di Office</vt:lpstr>
      <vt:lpstr>Presentazione standard di PowerPoint</vt:lpstr>
      <vt:lpstr>Types of Bullying There are three types of bullying:  Verbal bullying is saying or writing mean things. Verbal bullying includes: - Teasing - Name-calling - Inappropriate sexual comments - Taunting - Threatening to cause harm  Social bullying, sometimes referred to as relational bullying, involves hurting someone’s reputation or relationships. Social bullying includes: - Leaving someone out on purpose - Telling other children not to be friends with someone - Spreading rumors about someone - Embarrassing someone in public  Physical bullying involves hurting a person’s body or possessions. Physical bullying includes: - Hitting/kicking/pinching - Spitting - Tripping/pushing - Taking or breaking someone’s things - Making mean or rude hand gestures  Cyber bullying is bullying that takes place over digital devices like cell phones, computers, and tablets. Cyberbullying includes: - Exclusion: is the deliberate act of excluding someone from an online group. - Gossip: Posting or sending cruel gossip to intentionally damage a person’s reputation and/or relationship with family friends, and coworkers. - Fraping: Logging into someone else’s social networking account or email and impersonating that person by sending or posting inappropriate content in their name. - Harassment: The constant and intentional posting or sending of offensive, cruel, threatening, or insulting messages/content to an individual. - Cyberstalking: Posting or sending unwanted or intimidating messages to an individual that extends to making real threats on an individual’s physical wellbeing and/or safety. - Outing and Trickery: The deliberate act of tricking someone into revealing personal or embarrassing information, which is then shared publicly to humiliate the individual. - Fake profiles: a profile may be created so an individual can hide their real identity with the intention of cyberbullying an individual. This can also lead Catfishing.</vt:lpstr>
      <vt:lpstr>A bullying situation:</vt:lpstr>
      <vt:lpstr>How to solve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Salvatore Anastasio</dc:creator>
  <cp:lastModifiedBy>Salvatore Anastasio</cp:lastModifiedBy>
  <cp:revision>14</cp:revision>
  <dcterms:created xsi:type="dcterms:W3CDTF">2021-03-22T15:58:15Z</dcterms:created>
  <dcterms:modified xsi:type="dcterms:W3CDTF">2021-03-22T18:20:11Z</dcterms:modified>
</cp:coreProperties>
</file>