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s://en.wikipedia.org/wiki/Race_(human_categorization)" TargetMode="External"/><Relationship Id="rId7" Type="http://schemas.openxmlformats.org/officeDocument/2006/relationships/image" Target="../media/image16.jpeg"/><Relationship Id="rId2" Type="http://schemas.openxmlformats.org/officeDocument/2006/relationships/hyperlink" Target="https://en.wikipedia.org/wiki/Supremacis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Ethnicity" TargetMode="External"/><Relationship Id="rId5" Type="http://schemas.openxmlformats.org/officeDocument/2006/relationships/hyperlink" Target="https://en.wikipedia.org/wiki/Discrimination" TargetMode="External"/><Relationship Id="rId4" Type="http://schemas.openxmlformats.org/officeDocument/2006/relationships/hyperlink" Target="https://en.wikipedia.org/wiki/Prejudice" TargetMode="External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it-IT" dirty="0">
                <a:solidFill>
                  <a:srgbClr val="202124"/>
                </a:solidFill>
                <a:latin typeface="Google Sans"/>
              </a:rPr>
              <a:t/>
            </a:r>
            <a:br>
              <a:rPr lang="it-IT" dirty="0">
                <a:solidFill>
                  <a:srgbClr val="202124"/>
                </a:solidFill>
                <a:latin typeface="Google Sans"/>
              </a:rPr>
            </a:br>
            <a:r>
              <a:rPr lang="it-IT" dirty="0">
                <a:solidFill>
                  <a:srgbClr val="80868B"/>
                </a:solidFill>
                <a:latin typeface="Roboto"/>
              </a:rPr>
              <a:t/>
            </a:r>
            <a:br>
              <a:rPr lang="it-IT" dirty="0">
                <a:solidFill>
                  <a:srgbClr val="80868B"/>
                </a:solidFill>
                <a:latin typeface="Roboto"/>
              </a:rPr>
            </a:br>
            <a:r>
              <a:rPr lang="it-IT" dirty="0" smtClean="0">
                <a:solidFill>
                  <a:srgbClr val="FF0000"/>
                </a:solidFill>
                <a:latin typeface="Roboto"/>
              </a:rPr>
              <a:t>CYBERBULLYING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cyberbullying</a:t>
            </a:r>
            <a:r>
              <a:rPr lang="it-IT" dirty="0" smtClean="0"/>
              <a:t> for </a:t>
            </a:r>
            <a:r>
              <a:rPr lang="it-IT" dirty="0" err="1" smtClean="0"/>
              <a:t>you</a:t>
            </a:r>
            <a:r>
              <a:rPr lang="it-IT" dirty="0"/>
              <a:t>?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tell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.  </a:t>
            </a:r>
            <a:endParaRPr lang="it-IT" dirty="0"/>
          </a:p>
        </p:txBody>
      </p:sp>
      <p:sp>
        <p:nvSpPr>
          <p:cNvPr id="5" name="Ovale 4"/>
          <p:cNvSpPr/>
          <p:nvPr/>
        </p:nvSpPr>
        <p:spPr>
          <a:xfrm>
            <a:off x="680322" y="748145"/>
            <a:ext cx="2792551" cy="181956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ALESSIA </a:t>
            </a:r>
          </a:p>
          <a:p>
            <a:pPr algn="ctr"/>
            <a:r>
              <a:rPr lang="it-IT" dirty="0" smtClean="0"/>
              <a:t>FARERI</a:t>
            </a:r>
            <a:endParaRPr lang="it-IT" dirty="0"/>
          </a:p>
        </p:txBody>
      </p:sp>
      <p:sp>
        <p:nvSpPr>
          <p:cNvPr id="6" name="Ovale 5"/>
          <p:cNvSpPr/>
          <p:nvPr/>
        </p:nvSpPr>
        <p:spPr>
          <a:xfrm>
            <a:off x="7693891" y="4830618"/>
            <a:ext cx="2844801" cy="202738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FRANCESCO PITARI</a:t>
            </a:r>
            <a:endParaRPr lang="it-IT" dirty="0"/>
          </a:p>
        </p:txBody>
      </p:sp>
      <p:pic>
        <p:nvPicPr>
          <p:cNvPr id="1026" name="Picture 2" descr="Cyberbullismo cos'è e come si combatte! - Fuori la Vo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419" y="2041106"/>
            <a:ext cx="3529400" cy="235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yberbullismo: come proteggere i nostri figli - Talenti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08" y="231920"/>
            <a:ext cx="4192283" cy="235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llismo e cyberbullismo: all'Ars la prima proposta di legge - Tempo  Stretto - Ultime notizie da Messina e Reggio Calabr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2" y="4893943"/>
            <a:ext cx="3361587" cy="181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10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What’s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0321" y="2410764"/>
            <a:ext cx="9613861" cy="3599316"/>
          </a:xfrm>
        </p:spPr>
        <p:txBody>
          <a:bodyPr/>
          <a:lstStyle/>
          <a:p>
            <a:r>
              <a:rPr lang="it-IT" dirty="0" err="1" smtClean="0"/>
              <a:t>Pysical</a:t>
            </a:r>
            <a:r>
              <a:rPr lang="it-IT" dirty="0"/>
              <a:t> </a:t>
            </a:r>
            <a:r>
              <a:rPr lang="it-IT" dirty="0" err="1" smtClean="0"/>
              <a:t>bullying</a:t>
            </a:r>
            <a:r>
              <a:rPr lang="it-IT" dirty="0" smtClean="0"/>
              <a:t>  </a:t>
            </a:r>
          </a:p>
          <a:p>
            <a:endParaRPr lang="it-IT" dirty="0"/>
          </a:p>
          <a:p>
            <a:r>
              <a:rPr lang="it-IT" dirty="0" err="1" smtClean="0"/>
              <a:t>Verbal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Cyberbullying</a:t>
            </a:r>
            <a:r>
              <a:rPr lang="it-IT" dirty="0" smtClean="0"/>
              <a:t> </a:t>
            </a:r>
          </a:p>
          <a:p>
            <a:endParaRPr lang="it-IT" dirty="0"/>
          </a:p>
          <a:p>
            <a:r>
              <a:rPr lang="it-IT" dirty="0" err="1" smtClean="0"/>
              <a:t>Racist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endParaRPr lang="it-IT" dirty="0" smtClean="0"/>
          </a:p>
        </p:txBody>
      </p:sp>
      <p:sp>
        <p:nvSpPr>
          <p:cNvPr id="4" name="Ovale 3"/>
          <p:cNvSpPr/>
          <p:nvPr/>
        </p:nvSpPr>
        <p:spPr>
          <a:xfrm>
            <a:off x="4581236" y="2410764"/>
            <a:ext cx="2964873" cy="231832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 smtClean="0">
                <a:solidFill>
                  <a:srgbClr val="FF0000"/>
                </a:solidFill>
              </a:rPr>
              <a:t>They</a:t>
            </a:r>
            <a:r>
              <a:rPr lang="it-IT" sz="2400" dirty="0" smtClean="0">
                <a:solidFill>
                  <a:srgbClr val="FF0000"/>
                </a:solidFill>
              </a:rPr>
              <a:t> are </a:t>
            </a:r>
            <a:r>
              <a:rPr lang="it-IT" sz="2400" dirty="0" err="1" smtClean="0">
                <a:solidFill>
                  <a:srgbClr val="FF0000"/>
                </a:solidFill>
              </a:rPr>
              <a:t>very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err="1" smtClean="0">
                <a:solidFill>
                  <a:srgbClr val="FF0000"/>
                </a:solidFill>
              </a:rPr>
              <a:t>dangerous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yberbullismo: difendersi si può | Ministero dell'Inter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611" y="684190"/>
            <a:ext cx="31813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yberbullismo, ecco quando interviene il Garante - I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286" y="1903204"/>
            <a:ext cx="30480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ullismo e Cyberbullismo: i test più avanzati per prevenirli - Ales  Informat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586" y="4269677"/>
            <a:ext cx="3067050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osa D'Amelio: allarme bullismo. Quasi il 20% dei ragazzi è vittima di  violenza fisica o virtuale | La Provincia On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726" y="3341479"/>
            <a:ext cx="3289985" cy="246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ullismo femminile: un progetto per dire “basta” - www.stile.i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406" y="4627106"/>
            <a:ext cx="3265342" cy="194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38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0" y="763167"/>
            <a:ext cx="9613861" cy="1080938"/>
          </a:xfrm>
        </p:spPr>
        <p:txBody>
          <a:bodyPr/>
          <a:lstStyle/>
          <a:p>
            <a:r>
              <a:rPr lang="it-IT" dirty="0" err="1" smtClean="0"/>
              <a:t>Pysical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r>
              <a:rPr lang="it-IT" dirty="0" smtClean="0"/>
              <a:t> and </a:t>
            </a:r>
            <a:r>
              <a:rPr lang="it-IT" dirty="0" err="1" smtClean="0"/>
              <a:t>Verbal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it-IT" dirty="0" err="1" smtClean="0">
                <a:solidFill>
                  <a:srgbClr val="FF0000"/>
                </a:solidFill>
              </a:rPr>
              <a:t>Pysical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bullying</a:t>
            </a:r>
            <a:r>
              <a:rPr lang="it-IT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It is very dangerous for the victim, because the bullies attack usually victim’s body and so they </a:t>
            </a:r>
            <a:r>
              <a:rPr lang="en-US" dirty="0"/>
              <a:t>can ruin </a:t>
            </a:r>
            <a:r>
              <a:rPr lang="en-US" dirty="0" smtClean="0"/>
              <a:t>it. 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err="1" smtClean="0">
                <a:solidFill>
                  <a:srgbClr val="FF0000"/>
                </a:solidFill>
              </a:rPr>
              <a:t>Verbal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bullying</a:t>
            </a:r>
            <a:endParaRPr lang="it-IT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it-IT" dirty="0" err="1" smtClean="0"/>
              <a:t>Includes</a:t>
            </a:r>
            <a:r>
              <a:rPr lang="it-IT" dirty="0" smtClean="0"/>
              <a:t> </a:t>
            </a:r>
            <a:r>
              <a:rPr lang="it-IT" dirty="0" err="1" smtClean="0"/>
              <a:t>teasing</a:t>
            </a:r>
            <a:r>
              <a:rPr lang="it-IT" dirty="0" smtClean="0"/>
              <a:t>, </a:t>
            </a:r>
            <a:r>
              <a:rPr lang="it-IT" dirty="0" err="1" smtClean="0"/>
              <a:t>name</a:t>
            </a:r>
            <a:r>
              <a:rPr lang="it-IT" dirty="0" smtClean="0"/>
              <a:t> </a:t>
            </a:r>
            <a:r>
              <a:rPr lang="it-IT" dirty="0" err="1" smtClean="0"/>
              <a:t>calling</a:t>
            </a:r>
            <a:r>
              <a:rPr lang="it-IT" dirty="0" smtClean="0"/>
              <a:t>, </a:t>
            </a:r>
            <a:r>
              <a:rPr lang="it-IT" dirty="0" err="1" smtClean="0"/>
              <a:t>racial</a:t>
            </a:r>
            <a:r>
              <a:rPr lang="it-IT" dirty="0" smtClean="0"/>
              <a:t> </a:t>
            </a:r>
            <a:r>
              <a:rPr lang="it-IT" dirty="0" err="1" smtClean="0"/>
              <a:t>slurs</a:t>
            </a:r>
            <a:r>
              <a:rPr lang="it-IT" dirty="0" smtClean="0"/>
              <a:t>, gossip. </a:t>
            </a:r>
            <a:r>
              <a:rPr lang="en-US" dirty="0"/>
              <a:t>Verbal bullying is a form of violence that is carried out by a boy / girl, within a restricted territory, where the victim is targeted without being able to defend himself</a:t>
            </a:r>
            <a:r>
              <a:rPr lang="en-US" dirty="0" smtClean="0"/>
              <a:t>.</a:t>
            </a:r>
            <a:endParaRPr lang="it-IT" dirty="0"/>
          </a:p>
        </p:txBody>
      </p:sp>
      <p:sp>
        <p:nvSpPr>
          <p:cNvPr id="5" name="Freccia in giù 4"/>
          <p:cNvSpPr/>
          <p:nvPr/>
        </p:nvSpPr>
        <p:spPr>
          <a:xfrm>
            <a:off x="1113183" y="4899991"/>
            <a:ext cx="1610139" cy="18288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2050" name="Picture 2" descr="Bullismo e cyberbullismo, analisi di un fenomeno tra repressione e  prevenzione - Giustizia e Investigazi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118" y="4498109"/>
            <a:ext cx="4461364" cy="223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e cos'è il bullismo? - LR Psicolog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019" y="4811084"/>
            <a:ext cx="4569386" cy="185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9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10339" y="753228"/>
            <a:ext cx="7083843" cy="1080938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CYBERBULLYING 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67947" y="2466082"/>
            <a:ext cx="9613861" cy="3599316"/>
          </a:xfrm>
        </p:spPr>
        <p:txBody>
          <a:bodyPr/>
          <a:lstStyle/>
          <a:p>
            <a:r>
              <a:rPr lang="it-IT" dirty="0" smtClean="0"/>
              <a:t>Cyber-</a:t>
            </a:r>
            <a:r>
              <a:rPr lang="it-IT" dirty="0" err="1" smtClean="0"/>
              <a:t>bullies</a:t>
            </a:r>
            <a:r>
              <a:rPr lang="it-IT" dirty="0" smtClean="0"/>
              <a:t> use the internet and mobile </a:t>
            </a:r>
            <a:r>
              <a:rPr lang="it-IT" dirty="0" err="1" smtClean="0"/>
              <a:t>phone</a:t>
            </a:r>
            <a:r>
              <a:rPr lang="it-IT" dirty="0" smtClean="0"/>
              <a:t>. </a:t>
            </a:r>
            <a:r>
              <a:rPr lang="it-IT" dirty="0" err="1" smtClean="0"/>
              <a:t>They</a:t>
            </a:r>
            <a:r>
              <a:rPr lang="it-IT" dirty="0" smtClean="0"/>
              <a:t> can </a:t>
            </a:r>
            <a:r>
              <a:rPr lang="it-IT" dirty="0" err="1" smtClean="0"/>
              <a:t>send</a:t>
            </a:r>
            <a:r>
              <a:rPr lang="it-IT" dirty="0" smtClean="0"/>
              <a:t> </a:t>
            </a:r>
            <a:r>
              <a:rPr lang="it-IT" dirty="0" err="1" smtClean="0"/>
              <a:t>threatening</a:t>
            </a:r>
            <a:r>
              <a:rPr lang="it-IT" dirty="0" smtClean="0"/>
              <a:t> or offensive </a:t>
            </a:r>
            <a:r>
              <a:rPr lang="it-IT" dirty="0" err="1" smtClean="0"/>
              <a:t>emails</a:t>
            </a:r>
            <a:r>
              <a:rPr lang="it-IT" dirty="0" smtClean="0"/>
              <a:t> and text </a:t>
            </a:r>
            <a:r>
              <a:rPr lang="it-IT" dirty="0" err="1" smtClean="0"/>
              <a:t>messages</a:t>
            </a:r>
            <a:r>
              <a:rPr lang="it-IT" dirty="0" smtClean="0"/>
              <a:t>. </a:t>
            </a:r>
            <a:r>
              <a:rPr lang="it-IT" dirty="0" err="1" smtClean="0"/>
              <a:t>Sometimes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harass</a:t>
            </a:r>
            <a:r>
              <a:rPr lang="it-IT" dirty="0" smtClean="0"/>
              <a:t> </a:t>
            </a:r>
            <a:r>
              <a:rPr lang="it-IT" dirty="0" err="1" smtClean="0"/>
              <a:t>people</a:t>
            </a:r>
            <a:r>
              <a:rPr lang="it-IT" dirty="0" smtClean="0"/>
              <a:t> on social media </a:t>
            </a:r>
            <a:r>
              <a:rPr lang="it-IT" dirty="0" err="1" smtClean="0"/>
              <a:t>sites</a:t>
            </a:r>
            <a:r>
              <a:rPr lang="it-IT" dirty="0" smtClean="0"/>
              <a:t>. Social media </a:t>
            </a:r>
            <a:r>
              <a:rPr lang="it-IT" dirty="0" err="1" smtClean="0"/>
              <a:t>sites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got</a:t>
            </a:r>
            <a:r>
              <a:rPr lang="it-IT" dirty="0" smtClean="0"/>
              <a:t> positive and negative </a:t>
            </a:r>
            <a:r>
              <a:rPr lang="it-IT" dirty="0" err="1" smtClean="0"/>
              <a:t>aspects</a:t>
            </a:r>
            <a:r>
              <a:rPr lang="it-IT" dirty="0" smtClean="0"/>
              <a:t>. </a:t>
            </a:r>
          </a:p>
          <a:p>
            <a:endParaRPr lang="it-IT" dirty="0"/>
          </a:p>
          <a:p>
            <a:endParaRPr lang="it-IT" dirty="0" smtClean="0"/>
          </a:p>
          <a:p>
            <a:pPr marL="3657600" lvl="8" indent="0">
              <a:buNone/>
            </a:pPr>
            <a:r>
              <a:rPr lang="it-IT" dirty="0" smtClean="0"/>
              <a:t>	</a:t>
            </a:r>
            <a:r>
              <a:rPr lang="it-IT" sz="2000" dirty="0" err="1" smtClean="0"/>
              <a:t>Victims</a:t>
            </a:r>
            <a:r>
              <a:rPr lang="it-IT" sz="2000" dirty="0" smtClean="0"/>
              <a:t> of </a:t>
            </a:r>
            <a:r>
              <a:rPr lang="it-IT" sz="2000" dirty="0" err="1" smtClean="0"/>
              <a:t>bullying</a:t>
            </a:r>
            <a:r>
              <a:rPr lang="it-IT" sz="2000" dirty="0"/>
              <a:t> </a:t>
            </a:r>
            <a:r>
              <a:rPr lang="it-IT" sz="2000" dirty="0" err="1" smtClean="0"/>
              <a:t>usually</a:t>
            </a:r>
            <a:r>
              <a:rPr lang="it-IT" sz="2000" dirty="0" smtClean="0"/>
              <a:t> </a:t>
            </a:r>
            <a:r>
              <a:rPr lang="it-IT" sz="2000" dirty="0" err="1" smtClean="0"/>
              <a:t>feel</a:t>
            </a:r>
            <a:r>
              <a:rPr lang="it-IT" sz="2000" dirty="0" smtClean="0"/>
              <a:t> </a:t>
            </a:r>
            <a:r>
              <a:rPr lang="it-IT" sz="2000" dirty="0" err="1" smtClean="0"/>
              <a:t>isolated</a:t>
            </a:r>
            <a:endParaRPr lang="it-IT" sz="2000" dirty="0" smtClean="0"/>
          </a:p>
        </p:txBody>
      </p:sp>
      <p:cxnSp>
        <p:nvCxnSpPr>
          <p:cNvPr id="5" name="Connettore 2 4"/>
          <p:cNvCxnSpPr/>
          <p:nvPr/>
        </p:nvCxnSpPr>
        <p:spPr>
          <a:xfrm>
            <a:off x="2345635" y="3836505"/>
            <a:ext cx="2345635" cy="7156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ause del Cyberbullismo: ecco quali possono essere | Keepers It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65" y="4303643"/>
            <a:ext cx="3040866" cy="228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yberbullismo: come proteggere se stessi e gli altri – Diario scolastico  personalizzato INduerig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382" y="336580"/>
            <a:ext cx="4259003" cy="212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e 7"/>
          <p:cNvSpPr/>
          <p:nvPr/>
        </p:nvSpPr>
        <p:spPr>
          <a:xfrm>
            <a:off x="534379" y="565648"/>
            <a:ext cx="2365513" cy="13815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err="1" smtClean="0">
                <a:solidFill>
                  <a:srgbClr val="FF0000"/>
                </a:solidFill>
              </a:rPr>
              <a:t>It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</a:rPr>
              <a:t>is</a:t>
            </a:r>
            <a:r>
              <a:rPr lang="it-IT" sz="2000" dirty="0" smtClean="0">
                <a:solidFill>
                  <a:srgbClr val="FF0000"/>
                </a:solidFill>
              </a:rPr>
              <a:t> a </a:t>
            </a:r>
            <a:r>
              <a:rPr lang="it-IT" sz="2000" dirty="0" err="1" smtClean="0">
                <a:solidFill>
                  <a:srgbClr val="FF0000"/>
                </a:solidFill>
              </a:rPr>
              <a:t>serious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</a:rPr>
              <a:t>problem</a:t>
            </a:r>
            <a:endParaRPr lang="it-IT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638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Racist</a:t>
            </a:r>
            <a:r>
              <a:rPr lang="it-IT" dirty="0" smtClean="0"/>
              <a:t> </a:t>
            </a:r>
            <a:r>
              <a:rPr lang="it-IT" dirty="0" err="1" smtClean="0"/>
              <a:t>bullying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8108" y="2213506"/>
            <a:ext cx="9613861" cy="3599316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Racism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is the belief that groups of humans possess different behavioral traits corresponding to physical appearance and can be divided based on the </a:t>
            </a:r>
            <a:r>
              <a:rPr lang="en-US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Supremacism"/>
              </a:rPr>
              <a:t>superiority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of </a:t>
            </a:r>
            <a:r>
              <a:rPr lang="en-US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one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Race (human categorization)"/>
              </a:rPr>
              <a:t>race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over </a:t>
            </a:r>
            <a:r>
              <a:rPr lang="en-US" dirty="0" smtClean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another. 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It may also mean </a:t>
            </a:r>
            <a:r>
              <a:rPr lang="en-US" u="sng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/>
              </a:rPr>
              <a:t>prejudice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Discrimination"/>
              </a:rPr>
              <a:t>discrimination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or antagonism directed against other people because they are of a different race or </a:t>
            </a:r>
            <a:r>
              <a:rPr lang="en-US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6" tooltip="Ethnicity"/>
              </a:rPr>
              <a:t>ethnicity</a:t>
            </a:r>
            <a:r>
              <a:rPr lang="en-US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it-IT" dirty="0"/>
          </a:p>
        </p:txBody>
      </p:sp>
      <p:pic>
        <p:nvPicPr>
          <p:cNvPr id="1028" name="Picture 4" descr="Racism in China: Mao's war on racial tolerance and multiculturalism: Does  the Chinese communist party, try to secure their power by promoting racist  and anti multicultural values? (English Edition) eBook: Yang, Jui-Wei,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4182" y="129209"/>
            <a:ext cx="1716181" cy="273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ay hydrated, don't be racist, wash your hands, love yourself | Tanto per  🤠🙈🐟 | Spedisci vere e proprie cartoline onlin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70" y="4136531"/>
            <a:ext cx="3433577" cy="24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ing Antiracist | National Museum of African American History and Cul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510" y="4412973"/>
            <a:ext cx="4141540" cy="232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8835887" y="4591878"/>
            <a:ext cx="2912165" cy="148093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i="1" u="sng" dirty="0" smtClean="0">
                <a:solidFill>
                  <a:schemeClr val="tx1"/>
                </a:solidFill>
              </a:rPr>
              <a:t>STOP RACISM</a:t>
            </a:r>
            <a:endParaRPr lang="it-IT" sz="3600" i="1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34593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TM04033917[[fn=Berlino]]</Template>
  <TotalTime>3854</TotalTime>
  <Words>157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Google Sans</vt:lpstr>
      <vt:lpstr>Roboto</vt:lpstr>
      <vt:lpstr>Trebuchet MS</vt:lpstr>
      <vt:lpstr>Berlino</vt:lpstr>
      <vt:lpstr>  CYBERBULLYING</vt:lpstr>
      <vt:lpstr>What’s about bullying?</vt:lpstr>
      <vt:lpstr>Pysical bullying and Verbal bullying</vt:lpstr>
      <vt:lpstr>CYBERBULLYING </vt:lpstr>
      <vt:lpstr>Racist bullying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Lenovo</dc:creator>
  <cp:lastModifiedBy>Anna Lucia Daniele</cp:lastModifiedBy>
  <cp:revision>20</cp:revision>
  <dcterms:created xsi:type="dcterms:W3CDTF">2021-03-20T14:18:50Z</dcterms:created>
  <dcterms:modified xsi:type="dcterms:W3CDTF">2021-04-22T14:12:36Z</dcterms:modified>
</cp:coreProperties>
</file>