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1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5177A-5892-4843-BFC9-4F460271C8F9}" type="datetimeFigureOut">
              <a:rPr lang="it-IT" smtClean="0"/>
              <a:t>22/03/2021</a:t>
            </a:fld>
            <a:endParaRPr lang="it-IT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F9F2D4-1CAB-4E0F-8172-5F03304F61E6}" type="slidenum">
              <a:rPr lang="it-IT" smtClean="0"/>
              <a:t>‹N›</a:t>
            </a:fld>
            <a:endParaRPr lang="it-I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5177A-5892-4843-BFC9-4F460271C8F9}" type="datetimeFigureOut">
              <a:rPr lang="it-IT" smtClean="0"/>
              <a:t>22/03/2021</a:t>
            </a:fld>
            <a:endParaRPr lang="it-IT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F9F2D4-1CAB-4E0F-8172-5F03304F61E6}" type="slidenum">
              <a:rPr lang="it-IT" smtClean="0"/>
              <a:t>‹N›</a:t>
            </a:fld>
            <a:endParaRPr lang="it-IT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5177A-5892-4843-BFC9-4F460271C8F9}" type="datetimeFigureOut">
              <a:rPr lang="it-IT" smtClean="0"/>
              <a:t>22/03/2021</a:t>
            </a:fld>
            <a:endParaRPr lang="it-IT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F9F2D4-1CAB-4E0F-8172-5F03304F61E6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5177A-5892-4843-BFC9-4F460271C8F9}" type="datetimeFigureOut">
              <a:rPr lang="it-IT" smtClean="0"/>
              <a:t>22/03/2021</a:t>
            </a:fld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F9F2D4-1CAB-4E0F-8172-5F03304F61E6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5177A-5892-4843-BFC9-4F460271C8F9}" type="datetimeFigureOut">
              <a:rPr lang="it-IT" smtClean="0"/>
              <a:t>22/03/2021</a:t>
            </a:fld>
            <a:endParaRPr lang="it-IT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F9F2D4-1CAB-4E0F-8172-5F03304F61E6}" type="slidenum">
              <a:rPr lang="it-IT" smtClean="0"/>
              <a:t>‹N›</a:t>
            </a:fld>
            <a:endParaRPr lang="it-IT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5177A-5892-4843-BFC9-4F460271C8F9}" type="datetimeFigureOut">
              <a:rPr lang="it-IT" smtClean="0"/>
              <a:t>22/03/2021</a:t>
            </a:fld>
            <a:endParaRPr lang="it-IT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F9F2D4-1CAB-4E0F-8172-5F03304F61E6}" type="slidenum">
              <a:rPr lang="it-IT" smtClean="0"/>
              <a:t>‹N›</a:t>
            </a:fld>
            <a:endParaRPr lang="it-I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5177A-5892-4843-BFC9-4F460271C8F9}" type="datetimeFigureOut">
              <a:rPr lang="it-IT" smtClean="0"/>
              <a:t>22/03/2021</a:t>
            </a:fld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F9F2D4-1CAB-4E0F-8172-5F03304F61E6}" type="slidenum">
              <a:rPr lang="it-IT" smtClean="0"/>
              <a:t>‹N›</a:t>
            </a:fld>
            <a:endParaRPr lang="it-IT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5177A-5892-4843-BFC9-4F460271C8F9}" type="datetimeFigureOut">
              <a:rPr lang="it-IT" smtClean="0"/>
              <a:t>22/03/2021</a:t>
            </a:fld>
            <a:endParaRPr lang="it-IT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F9F2D4-1CAB-4E0F-8172-5F03304F61E6}" type="slidenum">
              <a:rPr lang="it-IT" smtClean="0"/>
              <a:t>‹N›</a:t>
            </a:fld>
            <a:endParaRPr lang="it-I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5177A-5892-4843-BFC9-4F460271C8F9}" type="datetimeFigureOut">
              <a:rPr lang="it-IT" smtClean="0"/>
              <a:t>22/03/2021</a:t>
            </a:fld>
            <a:endParaRPr lang="it-IT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F9F2D4-1CAB-4E0F-8172-5F03304F61E6}" type="slidenum">
              <a:rPr lang="it-IT" smtClean="0"/>
              <a:t>‹N›</a:t>
            </a:fld>
            <a:endParaRPr lang="it-IT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5177A-5892-4843-BFC9-4F460271C8F9}" type="datetimeFigureOut">
              <a:rPr lang="it-IT" smtClean="0"/>
              <a:t>22/03/2021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9F2D4-1CAB-4E0F-8172-5F03304F61E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5177A-5892-4843-BFC9-4F460271C8F9}" type="datetimeFigureOut">
              <a:rPr lang="it-IT" smtClean="0"/>
              <a:t>22/03/2021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9F2D4-1CAB-4E0F-8172-5F03304F61E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1BB5177A-5892-4843-BFC9-4F460271C8F9}" type="datetimeFigureOut">
              <a:rPr lang="it-IT" smtClean="0"/>
              <a:t>22/03/2021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0F9F2D4-1CAB-4E0F-8172-5F03304F61E6}" type="slidenum">
              <a:rPr lang="it-IT" smtClean="0"/>
              <a:t>‹N›</a:t>
            </a:fld>
            <a:endParaRPr lang="it-I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cyberbully411.com/references#4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isualizza immagine di ori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441"/>
            <a:ext cx="9144000" cy="689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1836712" y="6126395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4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CYBERBULLYING</a:t>
            </a:r>
            <a:endParaRPr lang="it-IT" sz="48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2919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0" y="18864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err="1" smtClean="0">
                <a:latin typeface="Arial Black" pitchFamily="34" charset="0"/>
              </a:rPr>
              <a:t>What</a:t>
            </a:r>
            <a:r>
              <a:rPr lang="it-IT" sz="4000" dirty="0" smtClean="0">
                <a:latin typeface="Arial Black" pitchFamily="34" charset="0"/>
              </a:rPr>
              <a:t> </a:t>
            </a:r>
            <a:r>
              <a:rPr lang="it-IT" sz="4000" dirty="0" err="1" smtClean="0">
                <a:latin typeface="Arial Black" pitchFamily="34" charset="0"/>
              </a:rPr>
              <a:t>is</a:t>
            </a:r>
            <a:r>
              <a:rPr lang="it-IT" sz="4000" dirty="0" smtClean="0">
                <a:latin typeface="Arial Black" pitchFamily="34" charset="0"/>
              </a:rPr>
              <a:t> </a:t>
            </a:r>
            <a:r>
              <a:rPr lang="it-IT" sz="4000" dirty="0" err="1" smtClean="0">
                <a:latin typeface="Arial Black" pitchFamily="34" charset="0"/>
              </a:rPr>
              <a:t>it</a:t>
            </a:r>
            <a:r>
              <a:rPr lang="it-IT" sz="4000" dirty="0" smtClean="0">
                <a:latin typeface="Arial Black" pitchFamily="34" charset="0"/>
              </a:rPr>
              <a:t>?</a:t>
            </a:r>
            <a:endParaRPr lang="it-IT" sz="4000" dirty="0">
              <a:latin typeface="Arial Black" pitchFamily="34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251520" y="1196752"/>
            <a:ext cx="41044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err="1"/>
              <a:t>Cyberbullying</a:t>
            </a:r>
            <a:r>
              <a:rPr lang="en-US" dirty="0"/>
              <a:t> is bullying that takes place over digital devices like cell phones, computers, and tablets. </a:t>
            </a:r>
            <a:r>
              <a:rPr lang="en-US" dirty="0" err="1"/>
              <a:t>Cyberbullying</a:t>
            </a:r>
            <a:r>
              <a:rPr lang="en-US" dirty="0"/>
              <a:t> can occur through text and apps, or online in social media, forums, or gaming where people can view, participate in, or share content. </a:t>
            </a:r>
            <a:r>
              <a:rPr lang="en-US" dirty="0" err="1"/>
              <a:t>Cyberbullying</a:t>
            </a:r>
            <a:r>
              <a:rPr lang="en-US" dirty="0"/>
              <a:t> includes sending, posting, or sharing negative, harmful, false, or mean content about someone else. It can include sharing personal or private information about someone else, causing embarrassment or humiliation. Some </a:t>
            </a:r>
            <a:r>
              <a:rPr lang="en-US" dirty="0" err="1"/>
              <a:t>cyberbullying</a:t>
            </a:r>
            <a:r>
              <a:rPr lang="en-US" dirty="0"/>
              <a:t> crosses the line into unlawful or criminal behavior.</a:t>
            </a:r>
            <a:endParaRPr lang="it-IT" dirty="0"/>
          </a:p>
        </p:txBody>
      </p:sp>
      <p:pic>
        <p:nvPicPr>
          <p:cNvPr id="2050" name="Picture 2" descr="Visualizza immagine di ori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480" y="1340768"/>
            <a:ext cx="4129996" cy="21181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Visualizza immagine di orig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480" y="3645024"/>
            <a:ext cx="4129996" cy="17992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41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323528" y="1196752"/>
            <a:ext cx="4536505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250000"/>
              </a:lnSpc>
              <a:buFont typeface="Wingdings" pitchFamily="2" charset="2"/>
              <a:buChar char="ü"/>
            </a:pPr>
            <a:r>
              <a:rPr lang="en-US" dirty="0"/>
              <a:t>Abuse alcohol and drugs</a:t>
            </a:r>
          </a:p>
          <a:p>
            <a:pPr marL="285750" indent="-285750" algn="just">
              <a:lnSpc>
                <a:spcPct val="250000"/>
              </a:lnSpc>
              <a:buFont typeface="Wingdings" pitchFamily="2" charset="2"/>
              <a:buChar char="ü"/>
            </a:pPr>
            <a:r>
              <a:rPr lang="en-US" dirty="0"/>
              <a:t>Physical and emotional health issues</a:t>
            </a:r>
          </a:p>
          <a:p>
            <a:pPr marL="285750" indent="-285750" algn="just">
              <a:lnSpc>
                <a:spcPct val="250000"/>
              </a:lnSpc>
              <a:buFont typeface="Wingdings" pitchFamily="2" charset="2"/>
              <a:buChar char="ü"/>
            </a:pPr>
            <a:r>
              <a:rPr lang="en-US" dirty="0"/>
              <a:t>Lower self-esteem</a:t>
            </a:r>
          </a:p>
          <a:p>
            <a:pPr marL="285750" indent="-285750" algn="just">
              <a:lnSpc>
                <a:spcPct val="250000"/>
              </a:lnSpc>
              <a:buFont typeface="Wingdings" pitchFamily="2" charset="2"/>
              <a:buChar char="ü"/>
            </a:pPr>
            <a:r>
              <a:rPr lang="en-US" dirty="0"/>
              <a:t>Poor school grades</a:t>
            </a:r>
          </a:p>
          <a:p>
            <a:pPr marL="285750" indent="-285750" algn="just">
              <a:lnSpc>
                <a:spcPct val="250000"/>
              </a:lnSpc>
              <a:buFont typeface="Wingdings" pitchFamily="2" charset="2"/>
              <a:buChar char="ü"/>
            </a:pPr>
            <a:r>
              <a:rPr lang="en-US" dirty="0"/>
              <a:t>Avoiding other kids</a:t>
            </a:r>
          </a:p>
          <a:p>
            <a:pPr marL="285750" indent="-285750" algn="just">
              <a:lnSpc>
                <a:spcPct val="250000"/>
              </a:lnSpc>
              <a:buFont typeface="Wingdings" pitchFamily="2" charset="2"/>
              <a:buChar char="ü"/>
            </a:pPr>
            <a:r>
              <a:rPr lang="en-US" dirty="0"/>
              <a:t>Refusing to go to school</a:t>
            </a:r>
          </a:p>
          <a:p>
            <a:pPr marL="285750" indent="-285750" algn="just">
              <a:lnSpc>
                <a:spcPct val="250000"/>
              </a:lnSpc>
              <a:buFont typeface="Wingdings" pitchFamily="2" charset="2"/>
              <a:buChar char="ü"/>
            </a:pPr>
            <a:r>
              <a:rPr lang="en-US" dirty="0"/>
              <a:t>Increased thoughts of suicide</a:t>
            </a:r>
          </a:p>
          <a:p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27432" y="27664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>
                <a:latin typeface="Arial Black" pitchFamily="34" charset="0"/>
              </a:rPr>
              <a:t>CONSEQUENCES</a:t>
            </a:r>
            <a:endParaRPr lang="it-IT" sz="4000" dirty="0">
              <a:latin typeface="Arial Black" pitchFamily="34" charset="0"/>
            </a:endParaRPr>
          </a:p>
        </p:txBody>
      </p:sp>
      <p:pic>
        <p:nvPicPr>
          <p:cNvPr id="3074" name="Picture 2" descr="Visualizza immagine di ori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2279" y="1484784"/>
            <a:ext cx="4137501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Visualizza immagine di orig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2278" y="3933056"/>
            <a:ext cx="4147661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843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1158" y="116632"/>
            <a:ext cx="912256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4000" dirty="0" smtClean="0">
                <a:latin typeface="Arial Black" pitchFamily="34" charset="0"/>
              </a:rPr>
              <a:t>WHO ARE THE CYBERBULLIES?</a:t>
            </a:r>
            <a:endParaRPr lang="it-IT" sz="4000" dirty="0">
              <a:latin typeface="Arial Black" pitchFamily="34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23528" y="1219974"/>
            <a:ext cx="460851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dirty="0"/>
              <a:t>In general, boys and girls appear to be equally likely to harass others online. In the Youth Internet Safety Survey</a:t>
            </a:r>
            <a:r>
              <a:rPr lang="en-US" dirty="0" smtClean="0"/>
              <a:t>,</a:t>
            </a:r>
            <a:r>
              <a:rPr lang="en-US" dirty="0"/>
              <a:t> boys were more likely than girls to harass others </a:t>
            </a:r>
            <a:r>
              <a:rPr lang="en-US" dirty="0" smtClean="0"/>
              <a:t>frequently.</a:t>
            </a:r>
            <a:endParaRPr lang="en-US" dirty="0"/>
          </a:p>
          <a:p>
            <a:pPr fontAlgn="base"/>
            <a:r>
              <a:rPr lang="en-US" dirty="0"/>
              <a:t>In general, harassers are more likely also to report being aggressive and to frequently </a:t>
            </a:r>
            <a:r>
              <a:rPr lang="en-US" dirty="0" smtClean="0"/>
              <a:t>break rules.</a:t>
            </a:r>
            <a:r>
              <a:rPr lang="en-US" baseline="30000" dirty="0">
                <a:hlinkClick r:id="rId2"/>
              </a:rPr>
              <a:t/>
            </a:r>
            <a:br>
              <a:rPr lang="en-US" baseline="30000" dirty="0">
                <a:hlinkClick r:id="rId2"/>
              </a:rPr>
            </a:br>
            <a:endParaRPr lang="en-US" dirty="0"/>
          </a:p>
          <a:p>
            <a:endParaRPr lang="it-IT" dirty="0" smtClean="0">
              <a:latin typeface="Arial Black" pitchFamily="34" charset="0"/>
            </a:endParaRPr>
          </a:p>
          <a:p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5076056" y="3879046"/>
            <a:ext cx="373023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n-US" dirty="0" smtClean="0"/>
              <a:t>Teens who harass others frequently also report depressed or withdrawn behavior twice as often as teens who don’t harass others online .</a:t>
            </a:r>
          </a:p>
          <a:p>
            <a:pPr algn="just" fontAlgn="base"/>
            <a:r>
              <a:rPr lang="en-US" dirty="0" smtClean="0"/>
              <a:t>Youth who have difficulty with concentration and/or low academic achievement are more likely to perpetuate bullying.</a:t>
            </a:r>
          </a:p>
          <a:p>
            <a:endParaRPr lang="it-IT" dirty="0"/>
          </a:p>
        </p:txBody>
      </p:sp>
      <p:pic>
        <p:nvPicPr>
          <p:cNvPr id="4098" name="Picture 2" descr="Visualizza immagine di orig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97" y="4005064"/>
            <a:ext cx="4288911" cy="2425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Visualizza immagine di 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196752"/>
            <a:ext cx="3360105" cy="252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76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27432" y="27664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err="1" smtClean="0">
                <a:latin typeface="Arial Black" pitchFamily="34" charset="0"/>
              </a:rPr>
              <a:t>how</a:t>
            </a:r>
            <a:r>
              <a:rPr lang="it-IT" sz="4000" dirty="0" smtClean="0">
                <a:latin typeface="Arial Black" pitchFamily="34" charset="0"/>
              </a:rPr>
              <a:t> to </a:t>
            </a:r>
            <a:r>
              <a:rPr lang="it-IT" sz="4000" dirty="0" err="1" smtClean="0">
                <a:latin typeface="Arial Black" pitchFamily="34" charset="0"/>
              </a:rPr>
              <a:t>fight</a:t>
            </a:r>
            <a:r>
              <a:rPr lang="it-IT" sz="4000" dirty="0" smtClean="0">
                <a:latin typeface="Arial Black" pitchFamily="34" charset="0"/>
              </a:rPr>
              <a:t> </a:t>
            </a:r>
            <a:r>
              <a:rPr lang="it-IT" sz="4000" dirty="0" err="1" smtClean="0">
                <a:latin typeface="Arial Black" pitchFamily="34" charset="0"/>
              </a:rPr>
              <a:t>cyberbullyng</a:t>
            </a:r>
            <a:r>
              <a:rPr lang="it-IT" sz="4000" dirty="0" smtClean="0">
                <a:latin typeface="Arial Black" pitchFamily="34" charset="0"/>
              </a:rPr>
              <a:t>?</a:t>
            </a:r>
            <a:endParaRPr lang="it-IT" sz="4000" dirty="0">
              <a:latin typeface="Arial Black" pitchFamily="34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323528" y="1124744"/>
            <a:ext cx="84066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 </a:t>
            </a:r>
            <a:r>
              <a:rPr lang="en-US" dirty="0" err="1"/>
              <a:t>cyberbully</a:t>
            </a:r>
            <a:r>
              <a:rPr lang="en-US" dirty="0"/>
              <a:t> seeks power and control through intimidation. The best way to fight a </a:t>
            </a:r>
            <a:r>
              <a:rPr lang="en-US" dirty="0" err="1"/>
              <a:t>cyberbully</a:t>
            </a:r>
            <a:r>
              <a:rPr lang="en-US" dirty="0"/>
              <a:t> is to not give them the power - just </a:t>
            </a:r>
            <a:r>
              <a:rPr lang="en-US" b="1" dirty="0"/>
              <a:t>ignore</a:t>
            </a:r>
            <a:r>
              <a:rPr lang="en-US" dirty="0"/>
              <a:t> </a:t>
            </a:r>
            <a:r>
              <a:rPr lang="en-US" dirty="0" smtClean="0"/>
              <a:t>him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If you receive a hurtful message </a:t>
            </a:r>
            <a:r>
              <a:rPr lang="en-US" dirty="0" smtClean="0"/>
              <a:t>is recommended </a:t>
            </a:r>
            <a:r>
              <a:rPr lang="en-US" dirty="0"/>
              <a:t>you to not only </a:t>
            </a:r>
            <a:r>
              <a:rPr lang="en-US" b="1" dirty="0"/>
              <a:t>ignore</a:t>
            </a:r>
            <a:r>
              <a:rPr lang="en-US" dirty="0"/>
              <a:t> the message </a:t>
            </a:r>
            <a:r>
              <a:rPr lang="en-US" dirty="0" smtClean="0"/>
              <a:t>but </a:t>
            </a:r>
            <a:r>
              <a:rPr lang="en-US" dirty="0"/>
              <a:t>also </a:t>
            </a:r>
            <a:r>
              <a:rPr lang="en-US" dirty="0" smtClean="0"/>
              <a:t>block the user</a:t>
            </a:r>
            <a:r>
              <a:rPr lang="en-US" dirty="0"/>
              <a:t> from your computer, phone or other technological device. Sometimes it takes a long time for Internet Service </a:t>
            </a:r>
            <a:r>
              <a:rPr lang="en-US" dirty="0" smtClean="0"/>
              <a:t>Providers, websites </a:t>
            </a:r>
            <a:r>
              <a:rPr lang="en-US" dirty="0"/>
              <a:t>and mobile service providers to take action, but do not be discouraged, eventually they can help stop the </a:t>
            </a:r>
            <a:r>
              <a:rPr lang="en-US" dirty="0" err="1"/>
              <a:t>cyberbully</a:t>
            </a:r>
            <a:r>
              <a:rPr lang="en-US" dirty="0"/>
              <a:t> from going further.</a:t>
            </a:r>
          </a:p>
          <a:p>
            <a:pPr algn="just"/>
            <a:r>
              <a:rPr lang="en-US" dirty="0"/>
              <a:t>And if you must, sometimes it is best to </a:t>
            </a:r>
            <a:r>
              <a:rPr lang="en-US" b="1" dirty="0"/>
              <a:t>delete your account</a:t>
            </a:r>
            <a:r>
              <a:rPr lang="en-US" dirty="0"/>
              <a:t> and start over </a:t>
            </a:r>
            <a:r>
              <a:rPr lang="en-US" dirty="0" smtClean="0"/>
              <a:t>again. </a:t>
            </a:r>
            <a:r>
              <a:rPr lang="en-US" dirty="0"/>
              <a:t>Another way to fight </a:t>
            </a:r>
            <a:r>
              <a:rPr lang="en-US" dirty="0" err="1"/>
              <a:t>cyberbullying</a:t>
            </a:r>
            <a:r>
              <a:rPr lang="en-US" dirty="0"/>
              <a:t> is to </a:t>
            </a:r>
            <a:r>
              <a:rPr lang="en-US" b="1" dirty="0"/>
              <a:t>report the offender to your internet server</a:t>
            </a:r>
            <a:r>
              <a:rPr lang="en-US" dirty="0"/>
              <a:t>, website that you are using, or mobile phone provider to stop them from attacking others. It will also help to </a:t>
            </a:r>
            <a:r>
              <a:rPr lang="en-US" b="1" dirty="0"/>
              <a:t>tell a parent, friend or teacher</a:t>
            </a:r>
            <a:r>
              <a:rPr lang="en-US" dirty="0"/>
              <a:t> about the </a:t>
            </a:r>
            <a:r>
              <a:rPr lang="en-US" dirty="0" smtClean="0"/>
              <a:t>incident.</a:t>
            </a:r>
            <a:r>
              <a:rPr lang="en-US" dirty="0"/>
              <a:t> </a:t>
            </a:r>
          </a:p>
        </p:txBody>
      </p:sp>
      <p:pic>
        <p:nvPicPr>
          <p:cNvPr id="5122" name="Picture 2" descr="Visualizza immagine di origi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293096"/>
            <a:ext cx="3672408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Visualizza immagine di origi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5" y="4309294"/>
            <a:ext cx="3582144" cy="2288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356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Visualizza immagine di ori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037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re">
  <a:themeElements>
    <a:clrScheme name="Elementar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re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re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46</TotalTime>
  <Words>208</Words>
  <Application>Microsoft Office PowerPoint</Application>
  <PresentationFormat>Presentazione su schermo (4:3)</PresentationFormat>
  <Paragraphs>19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7" baseType="lpstr">
      <vt:lpstr>Elementare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Lorenzo Seguenzia</dc:creator>
  <cp:lastModifiedBy>Lorenzo Seguenzia</cp:lastModifiedBy>
  <cp:revision>8</cp:revision>
  <dcterms:created xsi:type="dcterms:W3CDTF">2021-03-22T10:09:20Z</dcterms:created>
  <dcterms:modified xsi:type="dcterms:W3CDTF">2021-03-22T10:56:12Z</dcterms:modified>
</cp:coreProperties>
</file>