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9" r:id="rId3"/>
    <p:sldId id="257" r:id="rId4"/>
    <p:sldId id="258"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1BEB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EAA9031-2990-42F6-8A30-098A25AD9414}"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3716789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EAA9031-2990-42F6-8A30-098A25AD9414}"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1422970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BEAA9031-2990-42F6-8A30-098A25AD9414}"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3427242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BEAA9031-2990-42F6-8A30-098A25AD9414}"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1114295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BEAA9031-2990-42F6-8A30-098A25AD9414}" type="datetimeFigureOut">
              <a:rPr lang="it-IT" smtClean="0"/>
              <a:t>22/03/2021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931896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BEAA9031-2990-42F6-8A30-098A25AD9414}" type="datetimeFigureOut">
              <a:rPr lang="it-IT" smtClean="0"/>
              <a:t>22/03/2021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264625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EAA9031-2990-42F6-8A30-098A25AD9414}" type="datetimeFigureOut">
              <a:rPr lang="it-IT" smtClean="0"/>
              <a:t>22/03/2021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2444968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EAA9031-2990-42F6-8A30-098A25AD9414}"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83854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EAA9031-2990-42F6-8A30-098A25AD9414}"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2331848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EAA9031-2990-42F6-8A30-098A25AD9414}"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2857134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EAA9031-2990-42F6-8A30-098A25AD9414}"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A88F1A-5D69-4AE1-B3B2-A4FA3D47091E}" type="slidenum">
              <a:rPr lang="it-IT" smtClean="0"/>
              <a:t>‹N›</a:t>
            </a:fld>
            <a:endParaRPr lang="it-IT"/>
          </a:p>
        </p:txBody>
      </p:sp>
    </p:spTree>
    <p:extLst>
      <p:ext uri="{BB962C8B-B14F-4D97-AF65-F5344CB8AC3E}">
        <p14:creationId xmlns:p14="http://schemas.microsoft.com/office/powerpoint/2010/main" val="3117364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99FF"/>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A9031-2990-42F6-8A30-098A25AD9414}" type="datetimeFigureOut">
              <a:rPr lang="it-IT" smtClean="0"/>
              <a:t>22/03/2021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88F1A-5D69-4AE1-B3B2-A4FA3D47091E}" type="slidenum">
              <a:rPr lang="it-IT" smtClean="0"/>
              <a:t>‹N›</a:t>
            </a:fld>
            <a:endParaRPr lang="it-IT"/>
          </a:p>
        </p:txBody>
      </p:sp>
    </p:spTree>
    <p:extLst>
      <p:ext uri="{BB962C8B-B14F-4D97-AF65-F5344CB8AC3E}">
        <p14:creationId xmlns:p14="http://schemas.microsoft.com/office/powerpoint/2010/main" val="316034929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78417" y="0"/>
            <a:ext cx="5544616" cy="1052736"/>
          </a:xfrm>
        </p:spPr>
        <p:txBody>
          <a:bodyPr>
            <a:normAutofit/>
          </a:bodyPr>
          <a:lstStyle/>
          <a:p>
            <a:r>
              <a:rPr lang="it-IT" sz="3600" b="1" cap="all" dirty="0" err="1"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Engravers MT" panose="02090707080505020304" pitchFamily="18" charset="0"/>
              </a:rPr>
              <a:t>Cyberbullying</a:t>
            </a:r>
            <a:r>
              <a:rPr lang="it-IT" sz="36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Engravers MT" panose="02090707080505020304" pitchFamily="18" charset="0"/>
              </a:rPr>
              <a:t> </a:t>
            </a:r>
            <a:endParaRPr lang="it-IT" sz="36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Engravers MT" panose="02090707080505020304" pitchFamily="18" charset="0"/>
            </a:endParaRPr>
          </a:p>
        </p:txBody>
      </p:sp>
      <p:sp>
        <p:nvSpPr>
          <p:cNvPr id="3" name="Sottotitolo 2"/>
          <p:cNvSpPr>
            <a:spLocks noGrp="1"/>
          </p:cNvSpPr>
          <p:nvPr>
            <p:ph type="subTitle" idx="1"/>
          </p:nvPr>
        </p:nvSpPr>
        <p:spPr>
          <a:xfrm flipH="1">
            <a:off x="0" y="980728"/>
            <a:ext cx="9468544" cy="792087"/>
          </a:xfrm>
        </p:spPr>
        <p:txBody>
          <a:bodyPr>
            <a:normAutofit/>
          </a:bodyPr>
          <a:lstStyle/>
          <a:p>
            <a:r>
              <a:rPr lang="en-US" sz="2800" dirty="0" smtClean="0">
                <a:solidFill>
                  <a:srgbClr val="002060"/>
                </a:solidFill>
                <a:latin typeface="Arabic Typesetting" panose="03020402040406030203" pitchFamily="66" charset="-78"/>
                <a:cs typeface="Arabic Typesetting" panose="03020402040406030203" pitchFamily="66" charset="-78"/>
              </a:rPr>
              <a:t> </a:t>
            </a:r>
            <a:endParaRPr lang="it-IT" sz="2800" dirty="0">
              <a:solidFill>
                <a:srgbClr val="002060"/>
              </a:solidFill>
              <a:latin typeface="Arabic Typesetting" panose="03020402040406030203" pitchFamily="66" charset="-78"/>
              <a:cs typeface="Arabic Typesetting" panose="03020402040406030203" pitchFamily="66" charset="-78"/>
            </a:endParaRPr>
          </a:p>
        </p:txBody>
      </p:sp>
      <p:sp>
        <p:nvSpPr>
          <p:cNvPr id="4" name="CasellaDiTesto 3"/>
          <p:cNvSpPr txBox="1"/>
          <p:nvPr/>
        </p:nvSpPr>
        <p:spPr>
          <a:xfrm>
            <a:off x="323528" y="980728"/>
            <a:ext cx="4752528" cy="5693866"/>
          </a:xfrm>
          <a:prstGeom prst="rect">
            <a:avLst/>
          </a:prstGeom>
          <a:noFill/>
        </p:spPr>
        <p:txBody>
          <a:bodyPr wrap="square" rtlCol="0">
            <a:spAutoFit/>
          </a:bodyPr>
          <a:lstStyle/>
          <a:p>
            <a:r>
              <a:rPr lang="en-US" sz="2800" dirty="0" smtClean="0">
                <a:solidFill>
                  <a:schemeClr val="tx2">
                    <a:lumMod val="50000"/>
                  </a:schemeClr>
                </a:solidFill>
              </a:rPr>
              <a:t>Nowadays technology </a:t>
            </a:r>
            <a:r>
              <a:rPr lang="en-US" sz="2800" dirty="0">
                <a:solidFill>
                  <a:schemeClr val="tx2">
                    <a:lumMod val="50000"/>
                  </a:schemeClr>
                </a:solidFill>
              </a:rPr>
              <a:t>is more and more important and social media becomes more and more useful, but there is also a negative aspect: </a:t>
            </a:r>
            <a:r>
              <a:rPr lang="en-US" sz="2800" dirty="0" err="1">
                <a:solidFill>
                  <a:schemeClr val="tx2">
                    <a:lumMod val="50000"/>
                  </a:schemeClr>
                </a:solidFill>
                <a:effectLst>
                  <a:outerShdw blurRad="38100" dist="38100" dir="2700000" algn="tl">
                    <a:srgbClr val="000000">
                      <a:alpha val="43137"/>
                    </a:srgbClr>
                  </a:outerShdw>
                </a:effectLst>
              </a:rPr>
              <a:t>cyberbullying</a:t>
            </a:r>
            <a:r>
              <a:rPr lang="en-US" sz="2800" dirty="0">
                <a:solidFill>
                  <a:schemeClr val="tx2">
                    <a:lumMod val="50000"/>
                  </a:schemeClr>
                </a:solidFill>
                <a:effectLst>
                  <a:outerShdw blurRad="38100" dist="38100" dir="2700000" algn="tl">
                    <a:srgbClr val="000000">
                      <a:alpha val="43137"/>
                    </a:srgbClr>
                  </a:outerShdw>
                </a:effectLst>
              </a:rPr>
              <a:t> </a:t>
            </a:r>
            <a:endParaRPr lang="en-US" sz="2800" dirty="0" smtClean="0">
              <a:solidFill>
                <a:schemeClr val="tx2">
                  <a:lumMod val="50000"/>
                </a:schemeClr>
              </a:solidFill>
              <a:effectLst>
                <a:outerShdw blurRad="38100" dist="38100" dir="2700000" algn="tl">
                  <a:srgbClr val="000000">
                    <a:alpha val="43137"/>
                  </a:srgbClr>
                </a:outerShdw>
              </a:effectLst>
            </a:endParaRPr>
          </a:p>
          <a:p>
            <a:r>
              <a:rPr lang="en-US" sz="2800" dirty="0">
                <a:solidFill>
                  <a:schemeClr val="tx2">
                    <a:lumMod val="50000"/>
                  </a:schemeClr>
                </a:solidFill>
              </a:rPr>
              <a:t>In fact </a:t>
            </a:r>
            <a:r>
              <a:rPr lang="en-US" sz="2800" dirty="0" smtClean="0">
                <a:solidFill>
                  <a:schemeClr val="tx2">
                    <a:lumMod val="50000"/>
                  </a:schemeClr>
                </a:solidFill>
              </a:rPr>
              <a:t>young </a:t>
            </a:r>
            <a:r>
              <a:rPr lang="en-US" sz="2800" dirty="0">
                <a:solidFill>
                  <a:schemeClr val="tx2">
                    <a:lumMod val="50000"/>
                  </a:schemeClr>
                </a:solidFill>
              </a:rPr>
              <a:t>people today have direct access to the Internet from personal computers and mobile devices, whether at home, schools or in public </a:t>
            </a:r>
            <a:r>
              <a:rPr lang="en-US" sz="2800" dirty="0" smtClean="0">
                <a:solidFill>
                  <a:schemeClr val="tx2">
                    <a:lumMod val="50000"/>
                  </a:schemeClr>
                </a:solidFill>
              </a:rPr>
              <a:t>places and it increases the phenomenon of </a:t>
            </a:r>
            <a:r>
              <a:rPr lang="en-US" sz="2800" dirty="0" err="1" smtClean="0">
                <a:solidFill>
                  <a:schemeClr val="tx2">
                    <a:lumMod val="50000"/>
                  </a:schemeClr>
                </a:solidFill>
              </a:rPr>
              <a:t>cyberbullyng</a:t>
            </a:r>
            <a:r>
              <a:rPr lang="en-US" sz="2800" dirty="0" smtClean="0">
                <a:solidFill>
                  <a:schemeClr val="tx2">
                    <a:lumMod val="50000"/>
                  </a:schemeClr>
                </a:solidFill>
              </a:rPr>
              <a:t>.</a:t>
            </a:r>
            <a:endParaRPr lang="it-IT" sz="2800" dirty="0">
              <a:solidFill>
                <a:schemeClr val="tx2">
                  <a:lumMod val="50000"/>
                </a:schemeClr>
              </a:solidFill>
            </a:endParaRPr>
          </a:p>
        </p:txBody>
      </p:sp>
      <p:pic>
        <p:nvPicPr>
          <p:cNvPr id="2050" name="Picture 2" descr="Hana Kimura's death fuels debate over how to stop cyberbullying - Nikkei  Asia"/>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540" t="-89" r="11230" b="3645"/>
          <a:stretch/>
        </p:blipFill>
        <p:spPr bwMode="auto">
          <a:xfrm>
            <a:off x="5448666" y="4149080"/>
            <a:ext cx="3059832" cy="213813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2052" name="Picture 4" descr="The Key to Recognising Cyberbullying”: a 2-hour online self-learning course  now available - Newsro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841824"/>
            <a:ext cx="2352322" cy="13229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392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flipH="1">
            <a:off x="-787" y="844179"/>
            <a:ext cx="9468544" cy="792087"/>
          </a:xfrm>
        </p:spPr>
        <p:txBody>
          <a:bodyPr>
            <a:normAutofit fontScale="85000" lnSpcReduction="10000"/>
          </a:bodyPr>
          <a:lstStyle/>
          <a:p>
            <a:r>
              <a:rPr lang="en-US" dirty="0" smtClean="0">
                <a:solidFill>
                  <a:srgbClr val="002060"/>
                </a:solidFill>
                <a:latin typeface="Arabic Typesetting" panose="03020402040406030203" pitchFamily="66" charset="-78"/>
                <a:cs typeface="Arabic Typesetting" panose="03020402040406030203" pitchFamily="66" charset="-78"/>
              </a:rPr>
              <a:t> </a:t>
            </a:r>
            <a:r>
              <a:rPr lang="en-US" sz="3000" dirty="0" err="1" smtClean="0">
                <a:solidFill>
                  <a:srgbClr val="002060"/>
                </a:solidFill>
                <a:latin typeface="Arabic Typesetting" panose="03020402040406030203" pitchFamily="66" charset="-78"/>
                <a:cs typeface="Arabic Typesetting" panose="03020402040406030203" pitchFamily="66" charset="-78"/>
              </a:rPr>
              <a:t>Cyberbullying</a:t>
            </a:r>
            <a:r>
              <a:rPr lang="en-US" sz="3000" dirty="0" smtClean="0">
                <a:solidFill>
                  <a:srgbClr val="002060"/>
                </a:solidFill>
                <a:latin typeface="Arabic Typesetting" panose="03020402040406030203" pitchFamily="66" charset="-78"/>
                <a:cs typeface="Arabic Typesetting" panose="03020402040406030203" pitchFamily="66" charset="-78"/>
              </a:rPr>
              <a:t> </a:t>
            </a:r>
            <a:r>
              <a:rPr lang="en-US" sz="3000" dirty="0" smtClean="0">
                <a:solidFill>
                  <a:srgbClr val="002060"/>
                </a:solidFill>
                <a:latin typeface="Arabic Typesetting" panose="03020402040406030203" pitchFamily="66" charset="-78"/>
                <a:cs typeface="Arabic Typesetting" panose="03020402040406030203" pitchFamily="66" charset="-78"/>
              </a:rPr>
              <a:t>is </a:t>
            </a:r>
            <a:r>
              <a:rPr lang="en-US" sz="3000" dirty="0" smtClean="0">
                <a:solidFill>
                  <a:srgbClr val="002060"/>
                </a:solidFill>
                <a:latin typeface="Arabic Typesetting" panose="03020402040406030203" pitchFamily="66" charset="-78"/>
                <a:cs typeface="Arabic Typesetting" panose="03020402040406030203" pitchFamily="66" charset="-78"/>
              </a:rPr>
              <a:t>bullying with the use of digital technologies. </a:t>
            </a:r>
            <a:endParaRPr lang="it-IT" sz="3000" dirty="0">
              <a:solidFill>
                <a:srgbClr val="002060"/>
              </a:solidFill>
              <a:latin typeface="Arabic Typesetting" panose="03020402040406030203" pitchFamily="66" charset="-78"/>
              <a:cs typeface="Arabic Typesetting" panose="03020402040406030203" pitchFamily="66" charset="-78"/>
            </a:endParaRPr>
          </a:p>
        </p:txBody>
      </p:sp>
      <p:sp>
        <p:nvSpPr>
          <p:cNvPr id="5" name="Rettangolo 4"/>
          <p:cNvSpPr/>
          <p:nvPr/>
        </p:nvSpPr>
        <p:spPr>
          <a:xfrm>
            <a:off x="14221" y="2060848"/>
            <a:ext cx="4536504" cy="1815882"/>
          </a:xfrm>
          <a:prstGeom prst="rect">
            <a:avLst/>
          </a:prstGeom>
        </p:spPr>
        <p:txBody>
          <a:bodyPr wrap="square">
            <a:spAutoFit/>
          </a:bodyPr>
          <a:lstStyle/>
          <a:p>
            <a:r>
              <a:rPr lang="en-US" sz="2800" dirty="0" smtClean="0">
                <a:solidFill>
                  <a:schemeClr val="tx2">
                    <a:lumMod val="75000"/>
                  </a:schemeClr>
                </a:solidFill>
                <a:latin typeface="Arabic Typesetting" panose="03020402040406030203" pitchFamily="66" charset="-78"/>
                <a:cs typeface="Arabic Typesetting" panose="03020402040406030203" pitchFamily="66" charset="-78"/>
              </a:rPr>
              <a:t>It is repeated </a:t>
            </a:r>
            <a:r>
              <a:rPr lang="en-US" sz="2800" dirty="0" err="1" smtClean="0">
                <a:solidFill>
                  <a:schemeClr val="tx2">
                    <a:lumMod val="75000"/>
                  </a:schemeClr>
                </a:solidFill>
                <a:latin typeface="Arabic Typesetting" panose="03020402040406030203" pitchFamily="66" charset="-78"/>
                <a:cs typeface="Arabic Typesetting" panose="03020402040406030203" pitchFamily="66" charset="-78"/>
              </a:rPr>
              <a:t>behaviour</a:t>
            </a:r>
            <a:r>
              <a:rPr lang="en-US" sz="2800" dirty="0" smtClean="0">
                <a:solidFill>
                  <a:schemeClr val="tx2">
                    <a:lumMod val="75000"/>
                  </a:schemeClr>
                </a:solidFill>
                <a:latin typeface="Arabic Typesetting" panose="03020402040406030203" pitchFamily="66" charset="-78"/>
                <a:cs typeface="Arabic Typesetting" panose="03020402040406030203" pitchFamily="66" charset="-78"/>
              </a:rPr>
              <a:t>, aimed at scaring, angering or shaming those who are targeted</a:t>
            </a:r>
            <a:r>
              <a:rPr lang="en-US" sz="2800" dirty="0" smtClean="0">
                <a:solidFill>
                  <a:srgbClr val="002060"/>
                </a:solidFill>
                <a:latin typeface="Arabic Typesetting" panose="03020402040406030203" pitchFamily="66" charset="-78"/>
                <a:cs typeface="Arabic Typesetting" panose="03020402040406030203" pitchFamily="66" charset="-78"/>
              </a:rPr>
              <a:t>. </a:t>
            </a:r>
            <a:endParaRPr lang="it-IT" sz="2800" dirty="0">
              <a:solidFill>
                <a:srgbClr val="002060"/>
              </a:solidFill>
              <a:latin typeface="Arabic Typesetting" panose="03020402040406030203" pitchFamily="66" charset="-78"/>
              <a:cs typeface="Arabic Typesetting" panose="03020402040406030203" pitchFamily="66" charset="-78"/>
            </a:endParaRPr>
          </a:p>
        </p:txBody>
      </p:sp>
      <p:sp>
        <p:nvSpPr>
          <p:cNvPr id="6" name="Rettangolo 5"/>
          <p:cNvSpPr/>
          <p:nvPr/>
        </p:nvSpPr>
        <p:spPr>
          <a:xfrm>
            <a:off x="179512" y="4143386"/>
            <a:ext cx="7488832" cy="2554545"/>
          </a:xfrm>
          <a:prstGeom prst="rect">
            <a:avLst/>
          </a:prstGeom>
        </p:spPr>
        <p:txBody>
          <a:bodyPr wrap="square">
            <a:spAutoFit/>
          </a:bodyPr>
          <a:lstStyle/>
          <a:p>
            <a:pPr marL="342900" indent="-342900">
              <a:buFont typeface="Arial" panose="020B0604020202020204" pitchFamily="34" charset="0"/>
              <a:buChar char="•"/>
            </a:pPr>
            <a:r>
              <a:rPr lang="en-US" sz="2000" dirty="0" smtClean="0">
                <a:solidFill>
                  <a:schemeClr val="tx2">
                    <a:lumMod val="75000"/>
                  </a:schemeClr>
                </a:solidFill>
                <a:latin typeface="Engravers MT" panose="02090707080505020304" pitchFamily="18" charset="0"/>
              </a:rPr>
              <a:t>spreading lies about or posting embarrassing photos of someone on social media.</a:t>
            </a:r>
          </a:p>
          <a:p>
            <a:pPr marL="342900" indent="-342900">
              <a:buFont typeface="Arial" panose="020B0604020202020204" pitchFamily="34" charset="0"/>
              <a:buChar char="•"/>
            </a:pPr>
            <a:r>
              <a:rPr lang="en-US" sz="2000" dirty="0" smtClean="0">
                <a:solidFill>
                  <a:schemeClr val="tx2">
                    <a:lumMod val="75000"/>
                  </a:schemeClr>
                </a:solidFill>
                <a:latin typeface="Engravers MT" panose="02090707080505020304" pitchFamily="18" charset="0"/>
              </a:rPr>
              <a:t>sending hurtful messages or threats via messaging platforms.</a:t>
            </a:r>
          </a:p>
          <a:p>
            <a:pPr marL="342900" indent="-342900">
              <a:buFont typeface="Arial" panose="020B0604020202020204" pitchFamily="34" charset="0"/>
              <a:buChar char="•"/>
            </a:pPr>
            <a:r>
              <a:rPr lang="en-US" sz="2000" dirty="0" smtClean="0">
                <a:solidFill>
                  <a:schemeClr val="tx2">
                    <a:lumMod val="75000"/>
                  </a:schemeClr>
                </a:solidFill>
                <a:latin typeface="Engravers MT" panose="02090707080505020304" pitchFamily="18" charset="0"/>
              </a:rPr>
              <a:t>impersonating someone and sending mean messages to others on their behalf. .</a:t>
            </a:r>
            <a:endParaRPr lang="it-IT" sz="2000" dirty="0">
              <a:solidFill>
                <a:schemeClr val="tx2">
                  <a:lumMod val="75000"/>
                </a:schemeClr>
              </a:solidFill>
              <a:latin typeface="Engravers MT" panose="02090707080505020304" pitchFamily="18"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3388" y="1645715"/>
            <a:ext cx="3979092" cy="2238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5661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188640"/>
            <a:ext cx="8686800" cy="5937523"/>
          </a:xfrm>
        </p:spPr>
        <p:txBody>
          <a:bodyPr/>
          <a:lstStyle/>
          <a:p>
            <a:pPr marL="0" indent="0" algn="ctr">
              <a:buNone/>
            </a:pPr>
            <a:r>
              <a:rPr lang="en-US" dirty="0" smtClean="0">
                <a:solidFill>
                  <a:srgbClr val="00B0F0"/>
                </a:solidFill>
              </a:rPr>
              <a:t>  </a:t>
            </a:r>
            <a:r>
              <a:rPr lang="en-US" dirty="0" smtClean="0">
                <a:solidFill>
                  <a:schemeClr val="tx2">
                    <a:lumMod val="50000"/>
                  </a:schemeClr>
                </a:solidFill>
              </a:rPr>
              <a:t>If you are worried about your safety or something that has happened to you online, urgently speak to an adult you trust.</a:t>
            </a:r>
            <a:endParaRPr lang="it-IT" dirty="0">
              <a:solidFill>
                <a:schemeClr val="tx2">
                  <a:lumMod val="50000"/>
                </a:schemeClr>
              </a:solidFill>
            </a:endParaRPr>
          </a:p>
        </p:txBody>
      </p:sp>
      <p:sp>
        <p:nvSpPr>
          <p:cNvPr id="4" name="Rettangolo 3"/>
          <p:cNvSpPr/>
          <p:nvPr/>
        </p:nvSpPr>
        <p:spPr>
          <a:xfrm>
            <a:off x="0" y="2038645"/>
            <a:ext cx="6312991" cy="3539430"/>
          </a:xfrm>
          <a:prstGeom prst="rect">
            <a:avLst/>
          </a:prstGeom>
        </p:spPr>
        <p:txBody>
          <a:bodyPr wrap="square">
            <a:spAutoFit/>
          </a:bodyPr>
          <a:lstStyle/>
          <a:p>
            <a:r>
              <a:rPr lang="en-US" sz="3200" dirty="0" smtClean="0">
                <a:solidFill>
                  <a:schemeClr val="tx2">
                    <a:lumMod val="50000"/>
                  </a:schemeClr>
                </a:solidFill>
              </a:rPr>
              <a:t>All friends joke around with each other, but sometimes it’s hard to tell if someone is just having fun or trying to hurt you, especially online. Sometimes they’ll laugh it off with a “just kidding,” or “don’t take it so seriously.” </a:t>
            </a:r>
            <a:endParaRPr lang="it-IT" sz="3200" dirty="0">
              <a:solidFill>
                <a:schemeClr val="tx2">
                  <a:lumMod val="50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1165" y="4471317"/>
            <a:ext cx="3066881" cy="2116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037" y="1268760"/>
            <a:ext cx="2828925"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5581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093" y="3284984"/>
            <a:ext cx="8785427" cy="310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302979" y="620688"/>
            <a:ext cx="8587657" cy="2062103"/>
          </a:xfrm>
          <a:prstGeom prst="rect">
            <a:avLst/>
          </a:prstGeom>
          <a:noFill/>
        </p:spPr>
        <p:txBody>
          <a:bodyPr wrap="square" rtlCol="0">
            <a:spAutoFit/>
          </a:bodyPr>
          <a:lstStyle/>
          <a:p>
            <a:pPr algn="ctr"/>
            <a:r>
              <a:rPr lang="it-IT" sz="3200" dirty="0" smtClean="0">
                <a:solidFill>
                  <a:schemeClr val="tx2">
                    <a:lumMod val="50000"/>
                  </a:schemeClr>
                </a:solidFill>
              </a:rPr>
              <a:t>A </a:t>
            </a:r>
            <a:r>
              <a:rPr lang="it-IT" sz="3200" dirty="0" err="1" smtClean="0">
                <a:solidFill>
                  <a:schemeClr val="tx2">
                    <a:lumMod val="50000"/>
                  </a:schemeClr>
                </a:solidFill>
              </a:rPr>
              <a:t>victim</a:t>
            </a:r>
            <a:r>
              <a:rPr lang="it-IT" sz="3200" dirty="0" smtClean="0">
                <a:solidFill>
                  <a:schemeClr val="tx2">
                    <a:lumMod val="50000"/>
                  </a:schemeClr>
                </a:solidFill>
              </a:rPr>
              <a:t> of </a:t>
            </a:r>
            <a:r>
              <a:rPr lang="it-IT" sz="3200" dirty="0" err="1" smtClean="0">
                <a:solidFill>
                  <a:schemeClr val="tx2">
                    <a:lumMod val="50000"/>
                  </a:schemeClr>
                </a:solidFill>
              </a:rPr>
              <a:t>cyberbullyng</a:t>
            </a:r>
            <a:r>
              <a:rPr lang="it-IT" sz="3200" dirty="0" smtClean="0">
                <a:solidFill>
                  <a:schemeClr val="tx2">
                    <a:lumMod val="50000"/>
                  </a:schemeClr>
                </a:solidFill>
              </a:rPr>
              <a:t> can </a:t>
            </a:r>
            <a:r>
              <a:rPr lang="it-IT" sz="3200" dirty="0" err="1" smtClean="0">
                <a:solidFill>
                  <a:schemeClr val="tx2">
                    <a:lumMod val="50000"/>
                  </a:schemeClr>
                </a:solidFill>
              </a:rPr>
              <a:t>always</a:t>
            </a:r>
            <a:r>
              <a:rPr lang="it-IT" sz="3200" dirty="0" smtClean="0">
                <a:solidFill>
                  <a:schemeClr val="tx2">
                    <a:lumMod val="50000"/>
                  </a:schemeClr>
                </a:solidFill>
              </a:rPr>
              <a:t> do </a:t>
            </a:r>
            <a:r>
              <a:rPr lang="it-IT" sz="3200" dirty="0" err="1" smtClean="0">
                <a:solidFill>
                  <a:schemeClr val="tx2">
                    <a:lumMod val="50000"/>
                  </a:schemeClr>
                </a:solidFill>
              </a:rPr>
              <a:t>something</a:t>
            </a:r>
            <a:r>
              <a:rPr lang="it-IT" sz="3200" dirty="0" smtClean="0">
                <a:solidFill>
                  <a:schemeClr val="tx2">
                    <a:lumMod val="50000"/>
                  </a:schemeClr>
                </a:solidFill>
              </a:rPr>
              <a:t> to report the situation. The </a:t>
            </a:r>
            <a:r>
              <a:rPr lang="it-IT" sz="3200" dirty="0" err="1" smtClean="0">
                <a:solidFill>
                  <a:schemeClr val="tx2">
                    <a:lumMod val="50000"/>
                  </a:schemeClr>
                </a:solidFill>
              </a:rPr>
              <a:t>only</a:t>
            </a:r>
            <a:r>
              <a:rPr lang="it-IT" sz="3200" dirty="0" smtClean="0">
                <a:solidFill>
                  <a:schemeClr val="tx2">
                    <a:lumMod val="50000"/>
                  </a:schemeClr>
                </a:solidFill>
              </a:rPr>
              <a:t> </a:t>
            </a:r>
            <a:r>
              <a:rPr lang="it-IT" sz="3200" dirty="0" err="1" smtClean="0">
                <a:solidFill>
                  <a:schemeClr val="tx2">
                    <a:lumMod val="50000"/>
                  </a:schemeClr>
                </a:solidFill>
              </a:rPr>
              <a:t>important</a:t>
            </a:r>
            <a:r>
              <a:rPr lang="it-IT" sz="3200" dirty="0" smtClean="0">
                <a:solidFill>
                  <a:schemeClr val="tx2">
                    <a:lumMod val="50000"/>
                  </a:schemeClr>
                </a:solidFill>
              </a:rPr>
              <a:t> </a:t>
            </a:r>
            <a:r>
              <a:rPr lang="it-IT" sz="3200" dirty="0" err="1" smtClean="0">
                <a:solidFill>
                  <a:schemeClr val="tx2">
                    <a:lumMod val="50000"/>
                  </a:schemeClr>
                </a:solidFill>
              </a:rPr>
              <a:t>thing</a:t>
            </a:r>
            <a:r>
              <a:rPr lang="it-IT" sz="3200" dirty="0" smtClean="0">
                <a:solidFill>
                  <a:schemeClr val="tx2">
                    <a:lumMod val="50000"/>
                  </a:schemeClr>
                </a:solidFill>
              </a:rPr>
              <a:t> </a:t>
            </a:r>
            <a:r>
              <a:rPr lang="it-IT" sz="3200" dirty="0" err="1" smtClean="0">
                <a:solidFill>
                  <a:schemeClr val="tx2">
                    <a:lumMod val="50000"/>
                  </a:schemeClr>
                </a:solidFill>
              </a:rPr>
              <a:t>is</a:t>
            </a:r>
            <a:r>
              <a:rPr lang="it-IT" sz="3200" dirty="0" smtClean="0">
                <a:solidFill>
                  <a:schemeClr val="tx2">
                    <a:lumMod val="50000"/>
                  </a:schemeClr>
                </a:solidFill>
              </a:rPr>
              <a:t> </a:t>
            </a:r>
            <a:r>
              <a:rPr lang="it-IT" sz="3200" dirty="0" err="1" smtClean="0">
                <a:solidFill>
                  <a:schemeClr val="tx2">
                    <a:lumMod val="50000"/>
                  </a:schemeClr>
                </a:solidFill>
              </a:rPr>
              <a:t>that</a:t>
            </a:r>
            <a:r>
              <a:rPr lang="it-IT" sz="3200" dirty="0" smtClean="0">
                <a:solidFill>
                  <a:schemeClr val="tx2">
                    <a:lumMod val="50000"/>
                  </a:schemeClr>
                </a:solidFill>
              </a:rPr>
              <a:t> </a:t>
            </a:r>
            <a:r>
              <a:rPr lang="it-IT" sz="3200" dirty="0" err="1" smtClean="0">
                <a:solidFill>
                  <a:schemeClr val="tx2">
                    <a:lumMod val="50000"/>
                  </a:schemeClr>
                </a:solidFill>
              </a:rPr>
              <a:t>they</a:t>
            </a:r>
            <a:r>
              <a:rPr lang="it-IT" sz="3200" dirty="0" smtClean="0">
                <a:solidFill>
                  <a:schemeClr val="tx2">
                    <a:lumMod val="50000"/>
                  </a:schemeClr>
                </a:solidFill>
              </a:rPr>
              <a:t> must  </a:t>
            </a:r>
            <a:r>
              <a:rPr lang="it-IT" sz="3200" dirty="0" err="1" smtClean="0">
                <a:solidFill>
                  <a:schemeClr val="tx2">
                    <a:lumMod val="50000"/>
                  </a:schemeClr>
                </a:solidFill>
              </a:rPr>
              <a:t>never</a:t>
            </a:r>
            <a:r>
              <a:rPr lang="it-IT" sz="3200" dirty="0" smtClean="0">
                <a:solidFill>
                  <a:schemeClr val="tx2">
                    <a:lumMod val="50000"/>
                  </a:schemeClr>
                </a:solidFill>
              </a:rPr>
              <a:t> be </a:t>
            </a:r>
            <a:r>
              <a:rPr lang="it-IT" sz="3200" dirty="0" err="1" smtClean="0">
                <a:solidFill>
                  <a:schemeClr val="tx2">
                    <a:lumMod val="50000"/>
                  </a:schemeClr>
                </a:solidFill>
              </a:rPr>
              <a:t>silent</a:t>
            </a:r>
            <a:r>
              <a:rPr lang="it-IT" sz="3200" dirty="0" smtClean="0">
                <a:solidFill>
                  <a:schemeClr val="tx2">
                    <a:lumMod val="50000"/>
                  </a:schemeClr>
                </a:solidFill>
              </a:rPr>
              <a:t> in front of </a:t>
            </a:r>
            <a:r>
              <a:rPr lang="it-IT" sz="3200" dirty="0" err="1" smtClean="0">
                <a:solidFill>
                  <a:schemeClr val="tx2">
                    <a:lumMod val="50000"/>
                  </a:schemeClr>
                </a:solidFill>
              </a:rPr>
              <a:t>this</a:t>
            </a:r>
            <a:r>
              <a:rPr lang="it-IT" sz="3200" dirty="0" smtClean="0">
                <a:solidFill>
                  <a:schemeClr val="tx2">
                    <a:lumMod val="50000"/>
                  </a:schemeClr>
                </a:solidFill>
              </a:rPr>
              <a:t> </a:t>
            </a:r>
            <a:r>
              <a:rPr lang="it-IT" sz="3200" dirty="0" err="1" smtClean="0">
                <a:solidFill>
                  <a:schemeClr val="tx2">
                    <a:lumMod val="50000"/>
                  </a:schemeClr>
                </a:solidFill>
              </a:rPr>
              <a:t>type</a:t>
            </a:r>
            <a:r>
              <a:rPr lang="it-IT" sz="3200" dirty="0" smtClean="0">
                <a:solidFill>
                  <a:schemeClr val="tx2">
                    <a:lumMod val="50000"/>
                  </a:schemeClr>
                </a:solidFill>
              </a:rPr>
              <a:t> of </a:t>
            </a:r>
            <a:r>
              <a:rPr lang="it-IT" sz="3200" dirty="0" err="1" smtClean="0">
                <a:solidFill>
                  <a:schemeClr val="tx2">
                    <a:lumMod val="50000"/>
                  </a:schemeClr>
                </a:solidFill>
              </a:rPr>
              <a:t>action</a:t>
            </a:r>
            <a:r>
              <a:rPr lang="it-IT" sz="3200" dirty="0" smtClean="0">
                <a:solidFill>
                  <a:schemeClr val="tx2">
                    <a:lumMod val="50000"/>
                  </a:schemeClr>
                </a:solidFill>
              </a:rPr>
              <a:t>.</a:t>
            </a:r>
            <a:endParaRPr lang="it-IT" sz="3200" dirty="0">
              <a:solidFill>
                <a:schemeClr val="tx2">
                  <a:lumMod val="50000"/>
                </a:schemeClr>
              </a:solidFill>
            </a:endParaRPr>
          </a:p>
        </p:txBody>
      </p:sp>
    </p:spTree>
    <p:extLst>
      <p:ext uri="{BB962C8B-B14F-4D97-AF65-F5344CB8AC3E}">
        <p14:creationId xmlns:p14="http://schemas.microsoft.com/office/powerpoint/2010/main" val="314197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835696" y="6093296"/>
            <a:ext cx="7200800" cy="523220"/>
          </a:xfrm>
          <a:prstGeom prst="rect">
            <a:avLst/>
          </a:prstGeom>
          <a:noFill/>
        </p:spPr>
        <p:txBody>
          <a:bodyPr wrap="square" rtlCol="0">
            <a:spAutoFit/>
          </a:bodyPr>
          <a:lstStyle/>
          <a:p>
            <a:r>
              <a:rPr lang="it-IT" sz="2800" dirty="0" err="1" smtClean="0">
                <a:solidFill>
                  <a:schemeClr val="tx2">
                    <a:lumMod val="50000"/>
                  </a:schemeClr>
                </a:solidFill>
              </a:rPr>
              <a:t>Realized</a:t>
            </a:r>
            <a:r>
              <a:rPr lang="it-IT" sz="2800" dirty="0" smtClean="0">
                <a:solidFill>
                  <a:schemeClr val="tx2">
                    <a:lumMod val="50000"/>
                  </a:schemeClr>
                </a:solidFill>
              </a:rPr>
              <a:t> by Giorgia D’Agostino and Alice </a:t>
            </a:r>
            <a:r>
              <a:rPr lang="it-IT" sz="2800" dirty="0" err="1" smtClean="0">
                <a:solidFill>
                  <a:schemeClr val="tx2">
                    <a:lumMod val="50000"/>
                  </a:schemeClr>
                </a:solidFill>
              </a:rPr>
              <a:t>Caminiti</a:t>
            </a:r>
            <a:endParaRPr lang="it-IT" sz="2800" dirty="0">
              <a:solidFill>
                <a:schemeClr val="tx2">
                  <a:lumMod val="50000"/>
                </a:schemeClr>
              </a:solidFill>
            </a:endParaRPr>
          </a:p>
        </p:txBody>
      </p:sp>
      <p:pic>
        <p:nvPicPr>
          <p:cNvPr id="3074" name="Picture 2" descr="Whats Cyberbullying? - Lessons - Blendsp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3696" y="526743"/>
            <a:ext cx="4968552"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77161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1345</TotalTime>
  <Words>237</Words>
  <Application>Microsoft Office PowerPoint</Application>
  <PresentationFormat>Presentazione su schermo (4:3)</PresentationFormat>
  <Paragraphs>13</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Cyberbullying </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dc:title>
  <dc:creator>utente</dc:creator>
  <cp:lastModifiedBy>Zen User</cp:lastModifiedBy>
  <cp:revision>26</cp:revision>
  <dcterms:created xsi:type="dcterms:W3CDTF">2021-03-21T18:44:27Z</dcterms:created>
  <dcterms:modified xsi:type="dcterms:W3CDTF">2021-03-22T17:14:41Z</dcterms:modified>
</cp:coreProperties>
</file>