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dirty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it-IT" dirty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 dirty="0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 dirty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it-IT" dirty="0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391DC8-3970-4444-AC3E-1DE98F0928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7728" y="1480172"/>
            <a:ext cx="8791575" cy="2387600"/>
          </a:xfrm>
        </p:spPr>
        <p:txBody>
          <a:bodyPr>
            <a:normAutofit/>
          </a:bodyPr>
          <a:lstStyle/>
          <a:p>
            <a:r>
              <a:rPr lang="en-GB" sz="8800" dirty="0"/>
              <a:t>cyberbullying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642BEA2-E5E4-465C-8759-E6DFF384F8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53338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092129-9ACB-4825-94E5-96A7BF257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0688" y="106016"/>
            <a:ext cx="4319772" cy="1229067"/>
          </a:xfrm>
        </p:spPr>
        <p:txBody>
          <a:bodyPr/>
          <a:lstStyle/>
          <a:p>
            <a:r>
              <a:rPr lang="en-GB" dirty="0"/>
              <a:t>What</a:t>
            </a:r>
            <a:r>
              <a:rPr lang="it-IT" dirty="0"/>
              <a:t> is the </a:t>
            </a:r>
            <a:r>
              <a:rPr lang="en-GB" dirty="0"/>
              <a:t>cyberbullying</a:t>
            </a:r>
            <a:r>
              <a:rPr lang="it-IT" sz="2800" dirty="0"/>
              <a:t>?</a:t>
            </a:r>
            <a:endParaRPr lang="it-IT" dirty="0"/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3D9ACB9E-A896-4F25-9B3C-74E1F10528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61043" y="1665464"/>
            <a:ext cx="4583401" cy="3527071"/>
          </a:xfrm>
          <a:ln w="38100">
            <a:solidFill>
              <a:srgbClr val="FFFF00"/>
            </a:solidFill>
          </a:ln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7797DD8-6FBE-4187-89F0-805F261D9C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6705" y="1563757"/>
            <a:ext cx="4319772" cy="4731025"/>
          </a:xfrm>
        </p:spPr>
        <p:txBody>
          <a:bodyPr>
            <a:normAutofit/>
          </a:bodyPr>
          <a:lstStyle/>
          <a:p>
            <a:pPr algn="just"/>
            <a:r>
              <a:rPr lang="it-IT" sz="2800" dirty="0"/>
              <a:t>The </a:t>
            </a:r>
            <a:r>
              <a:rPr lang="en-GB" sz="2800" dirty="0"/>
              <a:t>cyberbullying</a:t>
            </a:r>
            <a:r>
              <a:rPr lang="it-IT" sz="2800" dirty="0"/>
              <a:t> is a </a:t>
            </a:r>
            <a:r>
              <a:rPr lang="en-GB" sz="2800" dirty="0"/>
              <a:t>form</a:t>
            </a:r>
            <a:r>
              <a:rPr lang="it-IT" sz="2800" dirty="0"/>
              <a:t> of </a:t>
            </a:r>
            <a:r>
              <a:rPr lang="en-GB" sz="2800" dirty="0"/>
              <a:t>bullying</a:t>
            </a:r>
            <a:r>
              <a:rPr lang="it-IT" sz="2800" dirty="0"/>
              <a:t> </a:t>
            </a:r>
            <a:r>
              <a:rPr lang="en-GB" sz="2800" dirty="0"/>
              <a:t>that</a:t>
            </a:r>
            <a:r>
              <a:rPr lang="it-IT" sz="2800" dirty="0"/>
              <a:t> </a:t>
            </a:r>
            <a:r>
              <a:rPr lang="en-GB" sz="2800" dirty="0"/>
              <a:t>happens</a:t>
            </a:r>
            <a:r>
              <a:rPr lang="it-IT" sz="2800" dirty="0"/>
              <a:t> </a:t>
            </a:r>
            <a:r>
              <a:rPr lang="en-GB" sz="2800" dirty="0"/>
              <a:t>when</a:t>
            </a:r>
            <a:r>
              <a:rPr lang="it-IT" sz="2800" dirty="0"/>
              <a:t> the </a:t>
            </a:r>
            <a:r>
              <a:rPr lang="en-GB" sz="2800" dirty="0"/>
              <a:t>bully</a:t>
            </a:r>
            <a:r>
              <a:rPr lang="it-IT" sz="2800" dirty="0"/>
              <a:t> </a:t>
            </a:r>
            <a:r>
              <a:rPr lang="en-GB" sz="2800" dirty="0"/>
              <a:t>sends</a:t>
            </a:r>
            <a:r>
              <a:rPr lang="it-IT" sz="2800" dirty="0"/>
              <a:t> </a:t>
            </a:r>
            <a:r>
              <a:rPr lang="en-GB" sz="2800" dirty="0"/>
              <a:t>threat</a:t>
            </a:r>
            <a:r>
              <a:rPr lang="it-IT" sz="2800" dirty="0"/>
              <a:t> </a:t>
            </a:r>
            <a:r>
              <a:rPr lang="en-GB" sz="2800" dirty="0"/>
              <a:t>messages</a:t>
            </a:r>
            <a:r>
              <a:rPr lang="it-IT" sz="2800" dirty="0"/>
              <a:t> to the </a:t>
            </a:r>
            <a:r>
              <a:rPr lang="en-GB" sz="2800" dirty="0"/>
              <a:t>victim</a:t>
            </a:r>
            <a:r>
              <a:rPr lang="it-IT" sz="2800" dirty="0"/>
              <a:t> by internet, takes </a:t>
            </a:r>
            <a:r>
              <a:rPr lang="en-GB" sz="2800" dirty="0"/>
              <a:t>photos</a:t>
            </a:r>
            <a:r>
              <a:rPr lang="it-IT" sz="2800" dirty="0"/>
              <a:t> or </a:t>
            </a:r>
            <a:r>
              <a:rPr lang="en-GB" sz="2800" dirty="0"/>
              <a:t>films</a:t>
            </a:r>
            <a:r>
              <a:rPr lang="it-IT" sz="2800" dirty="0"/>
              <a:t> </a:t>
            </a:r>
            <a:r>
              <a:rPr lang="en-GB" sz="2800" dirty="0"/>
              <a:t>him</a:t>
            </a:r>
            <a:r>
              <a:rPr lang="it-IT" sz="2800" dirty="0"/>
              <a:t> </a:t>
            </a:r>
            <a:r>
              <a:rPr lang="en-GB" sz="2800" dirty="0"/>
              <a:t>when</a:t>
            </a:r>
            <a:r>
              <a:rPr lang="it-IT" sz="2800" dirty="0"/>
              <a:t> he </a:t>
            </a:r>
            <a:r>
              <a:rPr lang="en-GB" sz="2800" dirty="0"/>
              <a:t>doesn’t</a:t>
            </a:r>
            <a:r>
              <a:rPr lang="it-IT" sz="2800" dirty="0"/>
              <a:t> </a:t>
            </a:r>
            <a:r>
              <a:rPr lang="en-GB" sz="2800" dirty="0"/>
              <a:t>want</a:t>
            </a:r>
            <a:r>
              <a:rPr lang="it-IT" sz="2800" dirty="0"/>
              <a:t> to be </a:t>
            </a:r>
            <a:r>
              <a:rPr lang="en-GB" sz="2800" dirty="0"/>
              <a:t>filmed</a:t>
            </a:r>
            <a:r>
              <a:rPr lang="it-IT" sz="2800" dirty="0"/>
              <a:t> and </a:t>
            </a:r>
            <a:r>
              <a:rPr lang="en-GB" sz="2800" dirty="0"/>
              <a:t>then</a:t>
            </a:r>
            <a:r>
              <a:rPr lang="it-IT" sz="2800" dirty="0"/>
              <a:t> </a:t>
            </a:r>
            <a:r>
              <a:rPr lang="en-GB" sz="2800" dirty="0"/>
              <a:t>publishes</a:t>
            </a:r>
            <a:r>
              <a:rPr lang="it-IT" sz="2800" dirty="0"/>
              <a:t> </a:t>
            </a:r>
            <a:r>
              <a:rPr lang="en-GB" sz="2800" dirty="0"/>
              <a:t>his</a:t>
            </a:r>
            <a:r>
              <a:rPr lang="it-IT" sz="2800" dirty="0"/>
              <a:t> images on the social media.</a:t>
            </a:r>
          </a:p>
        </p:txBody>
      </p:sp>
    </p:spTree>
    <p:extLst>
      <p:ext uri="{BB962C8B-B14F-4D97-AF65-F5344CB8AC3E}">
        <p14:creationId xmlns:p14="http://schemas.microsoft.com/office/powerpoint/2010/main" val="452234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44A46B-D99B-4516-B475-FB58539AE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705" y="132523"/>
            <a:ext cx="3856037" cy="1060173"/>
          </a:xfrm>
        </p:spPr>
        <p:txBody>
          <a:bodyPr/>
          <a:lstStyle/>
          <a:p>
            <a:r>
              <a:rPr lang="it-IT" dirty="0"/>
              <a:t>The </a:t>
            </a:r>
            <a:r>
              <a:rPr lang="en-GB" dirty="0"/>
              <a:t>elements</a:t>
            </a:r>
            <a:r>
              <a:rPr lang="it-IT" dirty="0"/>
              <a:t> of </a:t>
            </a:r>
            <a:r>
              <a:rPr lang="en-GB" dirty="0"/>
              <a:t>cyberbullying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B84FBF7-BE5A-4E4B-AD71-5A49A86111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20416" y="1192697"/>
            <a:ext cx="5526157" cy="553278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it-IT" sz="2400" dirty="0"/>
              <a:t>The </a:t>
            </a:r>
            <a:r>
              <a:rPr lang="en-GB" sz="2400" dirty="0"/>
              <a:t>elements</a:t>
            </a:r>
            <a:r>
              <a:rPr lang="it-IT" sz="2400" dirty="0"/>
              <a:t> </a:t>
            </a:r>
            <a:r>
              <a:rPr lang="en-GB" sz="2400" dirty="0"/>
              <a:t>that</a:t>
            </a:r>
            <a:r>
              <a:rPr lang="it-IT" sz="2400" dirty="0"/>
              <a:t> </a:t>
            </a:r>
            <a:r>
              <a:rPr lang="en-GB" sz="2400" dirty="0"/>
              <a:t>distinguish</a:t>
            </a:r>
            <a:r>
              <a:rPr lang="it-IT" sz="2400" dirty="0"/>
              <a:t> </a:t>
            </a:r>
            <a:r>
              <a:rPr lang="en-GB" sz="2400" dirty="0"/>
              <a:t>cyberbullying</a:t>
            </a:r>
            <a:r>
              <a:rPr lang="it-IT" sz="2400" dirty="0"/>
              <a:t> from </a:t>
            </a:r>
            <a:r>
              <a:rPr lang="en-GB" sz="2400" dirty="0"/>
              <a:t>traditional</a:t>
            </a:r>
            <a:r>
              <a:rPr lang="it-IT" sz="2400" dirty="0"/>
              <a:t> </a:t>
            </a:r>
            <a:r>
              <a:rPr lang="en-GB" sz="2400" dirty="0"/>
              <a:t>bullying</a:t>
            </a:r>
            <a:r>
              <a:rPr lang="it-IT" sz="2400" dirty="0"/>
              <a:t> are: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400" dirty="0"/>
              <a:t>Absents</a:t>
            </a:r>
            <a:r>
              <a:rPr lang="it-IT" sz="2400" dirty="0"/>
              <a:t> of time </a:t>
            </a:r>
            <a:r>
              <a:rPr lang="en-GB" sz="2400" dirty="0"/>
              <a:t>limits</a:t>
            </a:r>
            <a:r>
              <a:rPr lang="it-IT" sz="2400" dirty="0"/>
              <a:t>: the </a:t>
            </a:r>
            <a:r>
              <a:rPr lang="en-GB" sz="2400" dirty="0"/>
              <a:t>cyberbullying</a:t>
            </a:r>
            <a:r>
              <a:rPr lang="it-IT" sz="2400" dirty="0"/>
              <a:t> can </a:t>
            </a:r>
            <a:r>
              <a:rPr lang="en-GB" sz="2400" dirty="0"/>
              <a:t>happens</a:t>
            </a:r>
            <a:r>
              <a:rPr lang="it-IT" sz="2400" dirty="0"/>
              <a:t> </a:t>
            </a:r>
            <a:r>
              <a:rPr lang="en-GB" sz="2400" dirty="0"/>
              <a:t>at</a:t>
            </a:r>
            <a:r>
              <a:rPr lang="it-IT" sz="2400" dirty="0"/>
              <a:t> </a:t>
            </a:r>
            <a:r>
              <a:rPr lang="en-GB" sz="2400" dirty="0"/>
              <a:t>every</a:t>
            </a:r>
            <a:r>
              <a:rPr lang="it-IT" sz="2400" dirty="0"/>
              <a:t> time of the day and the night.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400" dirty="0"/>
              <a:t>Absents</a:t>
            </a:r>
            <a:r>
              <a:rPr lang="it-IT" sz="2400" dirty="0"/>
              <a:t> of </a:t>
            </a:r>
            <a:r>
              <a:rPr lang="en-GB" sz="2400" dirty="0"/>
              <a:t>space</a:t>
            </a:r>
            <a:r>
              <a:rPr lang="it-IT" sz="2400" dirty="0"/>
              <a:t> </a:t>
            </a:r>
            <a:r>
              <a:rPr lang="en-GB" sz="2400" dirty="0"/>
              <a:t>limits</a:t>
            </a:r>
            <a:r>
              <a:rPr lang="it-IT" sz="2400" dirty="0"/>
              <a:t>: </a:t>
            </a:r>
            <a:r>
              <a:rPr lang="en-GB" sz="2400" dirty="0"/>
              <a:t>it</a:t>
            </a:r>
            <a:r>
              <a:rPr lang="it-IT" sz="2400" dirty="0"/>
              <a:t> can </a:t>
            </a:r>
            <a:r>
              <a:rPr lang="en-GB" sz="2400" dirty="0"/>
              <a:t>happens</a:t>
            </a:r>
            <a:r>
              <a:rPr lang="it-IT" sz="2400" dirty="0"/>
              <a:t> </a:t>
            </a:r>
            <a:r>
              <a:rPr lang="en-GB" sz="2400" dirty="0"/>
              <a:t>everywhere</a:t>
            </a:r>
            <a:r>
              <a:rPr lang="it-IT" sz="2400" dirty="0"/>
              <a:t>, in </a:t>
            </a:r>
            <a:r>
              <a:rPr lang="en-GB" sz="2400" dirty="0"/>
              <a:t>fact</a:t>
            </a:r>
            <a:r>
              <a:rPr lang="it-IT" sz="2400" dirty="0"/>
              <a:t> </a:t>
            </a:r>
            <a:r>
              <a:rPr lang="en-GB" sz="2400" dirty="0"/>
              <a:t>it</a:t>
            </a:r>
            <a:r>
              <a:rPr lang="it-IT" sz="2400" dirty="0"/>
              <a:t> can invade </a:t>
            </a:r>
            <a:r>
              <a:rPr lang="en-GB" sz="2400" dirty="0"/>
              <a:t>your</a:t>
            </a:r>
            <a:r>
              <a:rPr lang="it-IT" sz="2400" dirty="0"/>
              <a:t> </a:t>
            </a:r>
            <a:r>
              <a:rPr lang="en-GB" sz="2400" dirty="0"/>
              <a:t>own</a:t>
            </a:r>
            <a:r>
              <a:rPr lang="it-IT" sz="2400" dirty="0"/>
              <a:t> personal places.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The </a:t>
            </a:r>
            <a:r>
              <a:rPr lang="en-GB" sz="2400" dirty="0"/>
              <a:t>possible</a:t>
            </a:r>
            <a:r>
              <a:rPr lang="it-IT" sz="2400" dirty="0"/>
              <a:t> </a:t>
            </a:r>
            <a:r>
              <a:rPr lang="en-GB" sz="2400" dirty="0"/>
              <a:t>anonymity</a:t>
            </a:r>
            <a:r>
              <a:rPr lang="it-IT" sz="2400" dirty="0"/>
              <a:t>: who </a:t>
            </a:r>
            <a:r>
              <a:rPr lang="en-GB" sz="2400" dirty="0"/>
              <a:t>offends</a:t>
            </a:r>
            <a:r>
              <a:rPr lang="it-IT" sz="2400" dirty="0"/>
              <a:t> online can </a:t>
            </a:r>
            <a:r>
              <a:rPr lang="en-GB" sz="2400" dirty="0"/>
              <a:t>try</a:t>
            </a:r>
            <a:r>
              <a:rPr lang="it-IT" sz="2400" dirty="0"/>
              <a:t> to stay </a:t>
            </a:r>
            <a:r>
              <a:rPr lang="en-GB" sz="2400" dirty="0"/>
              <a:t>hidden</a:t>
            </a:r>
            <a:r>
              <a:rPr lang="it-IT" sz="2400" dirty="0"/>
              <a:t> </a:t>
            </a:r>
            <a:r>
              <a:rPr lang="en-GB" sz="2400" dirty="0"/>
              <a:t>behind</a:t>
            </a:r>
            <a:r>
              <a:rPr lang="it-IT" sz="2400" dirty="0"/>
              <a:t> a nickname and </a:t>
            </a:r>
            <a:r>
              <a:rPr lang="en-GB" sz="2400" dirty="0"/>
              <a:t>hide</a:t>
            </a:r>
            <a:r>
              <a:rPr lang="it-IT" sz="2400" dirty="0"/>
              <a:t> </a:t>
            </a:r>
            <a:r>
              <a:rPr lang="en-GB" sz="2400" dirty="0"/>
              <a:t>his</a:t>
            </a:r>
            <a:r>
              <a:rPr lang="it-IT" sz="2400" dirty="0"/>
              <a:t> </a:t>
            </a:r>
            <a:r>
              <a:rPr lang="en-GB" sz="2400" dirty="0"/>
              <a:t>identity.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The impact (</a:t>
            </a:r>
            <a:r>
              <a:rPr lang="en-GB" sz="2400" dirty="0"/>
              <a:t>virality</a:t>
            </a:r>
            <a:r>
              <a:rPr lang="it-IT" sz="2400" dirty="0"/>
              <a:t>): the </a:t>
            </a:r>
            <a:r>
              <a:rPr lang="en-GB" sz="2400" dirty="0"/>
              <a:t>diffusion</a:t>
            </a:r>
            <a:r>
              <a:rPr lang="it-IT" sz="2400" dirty="0"/>
              <a:t> of </a:t>
            </a:r>
            <a:r>
              <a:rPr lang="en-GB" sz="2400" dirty="0"/>
              <a:t>films</a:t>
            </a:r>
            <a:r>
              <a:rPr lang="it-IT" sz="2400" dirty="0"/>
              <a:t> and images is </a:t>
            </a:r>
            <a:r>
              <a:rPr lang="en-GB" sz="2400" dirty="0"/>
              <a:t>uncontrollable</a:t>
            </a:r>
            <a:r>
              <a:rPr lang="it-IT" sz="2400" dirty="0"/>
              <a:t> and </a:t>
            </a:r>
            <a:r>
              <a:rPr lang="en-GB" sz="2400" dirty="0"/>
              <a:t>without</a:t>
            </a:r>
            <a:r>
              <a:rPr lang="it-IT" sz="2400" dirty="0"/>
              <a:t> </a:t>
            </a:r>
            <a:r>
              <a:rPr lang="en-GB" sz="2400" dirty="0"/>
              <a:t>limits</a:t>
            </a:r>
            <a:r>
              <a:rPr lang="it-IT" sz="2400" dirty="0"/>
              <a:t>.</a:t>
            </a:r>
          </a:p>
        </p:txBody>
      </p:sp>
      <p:pic>
        <p:nvPicPr>
          <p:cNvPr id="13" name="Segnaposto contenuto 12">
            <a:extLst>
              <a:ext uri="{FF2B5EF4-FFF2-40B4-BE49-F238E27FC236}">
                <a16:creationId xmlns:a16="http://schemas.microsoft.com/office/drawing/2014/main" id="{17643B34-C499-4D44-96DE-D3BB228013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68403" y="1913339"/>
            <a:ext cx="4988689" cy="3031321"/>
          </a:xfr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25121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1CBED6-41F5-433D-AA2E-527A1B772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703" y="132521"/>
            <a:ext cx="3856037" cy="632720"/>
          </a:xfrm>
        </p:spPr>
        <p:txBody>
          <a:bodyPr/>
          <a:lstStyle/>
          <a:p>
            <a:r>
              <a:rPr lang="it-IT" dirty="0"/>
              <a:t>The </a:t>
            </a:r>
            <a:r>
              <a:rPr lang="en-GB" dirty="0"/>
              <a:t>cyberbully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455E038A-2AE7-4CD6-B98A-12697B53FF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02017" y="1816571"/>
            <a:ext cx="4949297" cy="3224858"/>
          </a:xfrm>
          <a:ln w="38100">
            <a:solidFill>
              <a:srgbClr val="00B050"/>
            </a:solidFill>
          </a:ln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090A1C1-FD09-43F2-AD33-BB357F756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6703" y="920954"/>
            <a:ext cx="4419210" cy="5804525"/>
          </a:xfrm>
        </p:spPr>
        <p:txBody>
          <a:bodyPr>
            <a:normAutofit/>
          </a:bodyPr>
          <a:lstStyle/>
          <a:p>
            <a:pPr algn="just"/>
            <a:r>
              <a:rPr lang="it-IT" sz="2300" dirty="0"/>
              <a:t>The </a:t>
            </a:r>
            <a:r>
              <a:rPr lang="en-GB" sz="2300" dirty="0"/>
              <a:t>cyberbully</a:t>
            </a:r>
            <a:r>
              <a:rPr lang="it-IT" sz="2300" dirty="0"/>
              <a:t> is </a:t>
            </a:r>
            <a:r>
              <a:rPr lang="en-GB" sz="2300" dirty="0"/>
              <a:t>someone</a:t>
            </a:r>
            <a:r>
              <a:rPr lang="it-IT" sz="2300" dirty="0"/>
              <a:t> who </a:t>
            </a:r>
            <a:r>
              <a:rPr lang="en-US" sz="2300" dirty="0"/>
              <a:t>commits</a:t>
            </a:r>
            <a:r>
              <a:rPr lang="it-IT" sz="2300" dirty="0"/>
              <a:t> </a:t>
            </a:r>
            <a:r>
              <a:rPr lang="en-GB" sz="2300" dirty="0"/>
              <a:t>violence</a:t>
            </a:r>
            <a:r>
              <a:rPr lang="it-IT" sz="2300" dirty="0"/>
              <a:t> and </a:t>
            </a:r>
            <a:r>
              <a:rPr lang="en-GB" sz="2300" dirty="0"/>
              <a:t>arrogance</a:t>
            </a:r>
            <a:r>
              <a:rPr lang="it-IT" sz="2300" dirty="0"/>
              <a:t> </a:t>
            </a:r>
            <a:r>
              <a:rPr lang="en-GB" sz="2300" dirty="0"/>
              <a:t>against</a:t>
            </a:r>
            <a:r>
              <a:rPr lang="it-IT" sz="2300" dirty="0"/>
              <a:t> </a:t>
            </a:r>
            <a:r>
              <a:rPr lang="en-GB" sz="2300" dirty="0"/>
              <a:t>someone</a:t>
            </a:r>
            <a:r>
              <a:rPr lang="it-IT" sz="2300" dirty="0"/>
              <a:t> else he </a:t>
            </a:r>
            <a:r>
              <a:rPr lang="en-GB" sz="2300" dirty="0"/>
              <a:t>considers</a:t>
            </a:r>
            <a:r>
              <a:rPr lang="it-IT" sz="2300" dirty="0"/>
              <a:t> </a:t>
            </a:r>
            <a:r>
              <a:rPr lang="en-GB" sz="2300" dirty="0"/>
              <a:t>weak</a:t>
            </a:r>
            <a:r>
              <a:rPr lang="it-IT" sz="2300" dirty="0"/>
              <a:t>. He </a:t>
            </a:r>
            <a:r>
              <a:rPr lang="en-GB" sz="2300" dirty="0"/>
              <a:t>does</a:t>
            </a:r>
            <a:r>
              <a:rPr lang="it-IT" sz="2300" dirty="0"/>
              <a:t> </a:t>
            </a:r>
            <a:r>
              <a:rPr lang="en-GB" sz="2300" dirty="0"/>
              <a:t>what</a:t>
            </a:r>
            <a:r>
              <a:rPr lang="it-IT" sz="2300" dirty="0"/>
              <a:t> he </a:t>
            </a:r>
            <a:r>
              <a:rPr lang="en-GB" sz="2300" dirty="0"/>
              <a:t>doesn’t</a:t>
            </a:r>
            <a:r>
              <a:rPr lang="it-IT" sz="2300" dirty="0"/>
              <a:t> </a:t>
            </a:r>
            <a:r>
              <a:rPr lang="en-GB" sz="2300" dirty="0"/>
              <a:t>have</a:t>
            </a:r>
            <a:r>
              <a:rPr lang="it-IT" sz="2300" dirty="0"/>
              <a:t> the </a:t>
            </a:r>
            <a:r>
              <a:rPr lang="en-GB" sz="2300" dirty="0"/>
              <a:t>courage</a:t>
            </a:r>
            <a:r>
              <a:rPr lang="it-IT" sz="2300" dirty="0"/>
              <a:t> to do in </a:t>
            </a:r>
            <a:r>
              <a:rPr lang="en-GB" sz="2300" dirty="0"/>
              <a:t>real</a:t>
            </a:r>
            <a:r>
              <a:rPr lang="it-IT" sz="2300" dirty="0"/>
              <a:t> life.</a:t>
            </a:r>
          </a:p>
          <a:p>
            <a:endParaRPr lang="it-IT" sz="2300" dirty="0"/>
          </a:p>
          <a:p>
            <a:endParaRPr lang="it-IT" sz="2000" dirty="0"/>
          </a:p>
          <a:p>
            <a:r>
              <a:rPr lang="it-IT" sz="3200" dirty="0"/>
              <a:t>THE VICTIM</a:t>
            </a:r>
          </a:p>
          <a:p>
            <a:pPr algn="just"/>
            <a:r>
              <a:rPr lang="it-IT" sz="2300" dirty="0"/>
              <a:t>The </a:t>
            </a:r>
            <a:r>
              <a:rPr lang="en-GB" sz="2300" dirty="0"/>
              <a:t>victim</a:t>
            </a:r>
            <a:r>
              <a:rPr lang="it-IT" sz="2300" dirty="0"/>
              <a:t> is </a:t>
            </a:r>
            <a:r>
              <a:rPr lang="en-GB" sz="2300" dirty="0"/>
              <a:t>someone</a:t>
            </a:r>
            <a:r>
              <a:rPr lang="it-IT" sz="2300" dirty="0"/>
              <a:t> </a:t>
            </a:r>
            <a:r>
              <a:rPr lang="en-GB" sz="2300" dirty="0"/>
              <a:t>considered</a:t>
            </a:r>
            <a:r>
              <a:rPr lang="it-IT" sz="2300" dirty="0"/>
              <a:t> </a:t>
            </a:r>
            <a:r>
              <a:rPr lang="en-GB" sz="2300" dirty="0"/>
              <a:t>weaker</a:t>
            </a:r>
            <a:r>
              <a:rPr lang="it-IT" sz="2300" dirty="0"/>
              <a:t> </a:t>
            </a:r>
            <a:r>
              <a:rPr lang="en-GB" sz="2300" dirty="0"/>
              <a:t>than</a:t>
            </a:r>
            <a:r>
              <a:rPr lang="it-IT" sz="2300" dirty="0"/>
              <a:t> the </a:t>
            </a:r>
            <a:r>
              <a:rPr lang="en-GB" sz="2300" dirty="0"/>
              <a:t>bully</a:t>
            </a:r>
            <a:r>
              <a:rPr lang="it-IT" sz="2300" dirty="0"/>
              <a:t>. He is </a:t>
            </a:r>
            <a:r>
              <a:rPr lang="en-GB" sz="2300" dirty="0"/>
              <a:t>usually</a:t>
            </a:r>
            <a:r>
              <a:rPr lang="it-IT" sz="2300" dirty="0"/>
              <a:t> </a:t>
            </a:r>
            <a:r>
              <a:rPr lang="en-GB" sz="2300" dirty="0"/>
              <a:t>silent</a:t>
            </a:r>
            <a:r>
              <a:rPr lang="it-IT" sz="2300" dirty="0"/>
              <a:t> and sensitive.</a:t>
            </a:r>
          </a:p>
        </p:txBody>
      </p:sp>
    </p:spTree>
    <p:extLst>
      <p:ext uri="{BB962C8B-B14F-4D97-AF65-F5344CB8AC3E}">
        <p14:creationId xmlns:p14="http://schemas.microsoft.com/office/powerpoint/2010/main" val="127347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60C888-B84E-4C1C-987F-958F631C0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705" y="436727"/>
            <a:ext cx="4100937" cy="599886"/>
          </a:xfrm>
        </p:spPr>
        <p:txBody>
          <a:bodyPr>
            <a:normAutofit fontScale="90000"/>
          </a:bodyPr>
          <a:lstStyle/>
          <a:p>
            <a:r>
              <a:rPr lang="it-IT" sz="3600" dirty="0"/>
              <a:t>CAUSES AND EFFECTS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8C8D95E1-0212-42EE-BB44-5C278DF1E4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06817" y="1853047"/>
            <a:ext cx="4694327" cy="315190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2669EC2-D0F8-41A5-94F7-6807794D14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6705" y="1189311"/>
            <a:ext cx="4694326" cy="5410272"/>
          </a:xfrm>
        </p:spPr>
        <p:txBody>
          <a:bodyPr>
            <a:normAutofit fontScale="92500"/>
          </a:bodyPr>
          <a:lstStyle/>
          <a:p>
            <a:pPr algn="just"/>
            <a:r>
              <a:rPr lang="it-IT" sz="2400" dirty="0"/>
              <a:t>The </a:t>
            </a:r>
            <a:r>
              <a:rPr lang="en-GB" sz="2400" dirty="0"/>
              <a:t>victim</a:t>
            </a:r>
            <a:r>
              <a:rPr lang="it-IT" sz="2400" dirty="0"/>
              <a:t> is </a:t>
            </a:r>
            <a:r>
              <a:rPr lang="en-GB" sz="2400" dirty="0"/>
              <a:t>tormented</a:t>
            </a:r>
            <a:r>
              <a:rPr lang="it-IT" sz="2400" dirty="0"/>
              <a:t> by the </a:t>
            </a:r>
            <a:r>
              <a:rPr lang="en-GB" sz="2400" dirty="0"/>
              <a:t>bully</a:t>
            </a:r>
            <a:r>
              <a:rPr lang="it-IT" sz="2400" dirty="0"/>
              <a:t> for </a:t>
            </a:r>
            <a:r>
              <a:rPr lang="en-GB" sz="2400" dirty="0"/>
              <a:t>his</a:t>
            </a:r>
            <a:r>
              <a:rPr lang="it-IT" sz="2400" dirty="0"/>
              <a:t> </a:t>
            </a:r>
            <a:r>
              <a:rPr lang="en-GB" sz="2400" dirty="0"/>
              <a:t>physical</a:t>
            </a:r>
            <a:r>
              <a:rPr lang="it-IT" sz="2400" dirty="0"/>
              <a:t> </a:t>
            </a:r>
            <a:r>
              <a:rPr lang="en-GB" sz="2400" dirty="0"/>
              <a:t>appearances</a:t>
            </a:r>
            <a:r>
              <a:rPr lang="it-IT" sz="2400" dirty="0"/>
              <a:t>, </a:t>
            </a:r>
            <a:r>
              <a:rPr lang="en-GB" sz="2400" dirty="0"/>
              <a:t>his</a:t>
            </a:r>
            <a:r>
              <a:rPr lang="it-IT" sz="2400" dirty="0"/>
              <a:t> character or because </a:t>
            </a:r>
            <a:r>
              <a:rPr lang="en-GB" sz="2400" dirty="0"/>
              <a:t>doesn’t</a:t>
            </a:r>
            <a:r>
              <a:rPr lang="it-IT" sz="2400" dirty="0"/>
              <a:t> </a:t>
            </a:r>
            <a:r>
              <a:rPr lang="en-GB" sz="2400" dirty="0"/>
              <a:t>wear</a:t>
            </a:r>
            <a:r>
              <a:rPr lang="it-IT" sz="2400" dirty="0"/>
              <a:t> fashionable </a:t>
            </a:r>
            <a:r>
              <a:rPr lang="en-GB" sz="2400" dirty="0"/>
              <a:t>clothes</a:t>
            </a:r>
            <a:r>
              <a:rPr lang="it-IT" sz="2400" dirty="0"/>
              <a:t> and for </a:t>
            </a:r>
            <a:r>
              <a:rPr lang="en-GB" sz="2400" dirty="0"/>
              <a:t>his</a:t>
            </a:r>
            <a:r>
              <a:rPr lang="it-IT" sz="2400" dirty="0"/>
              <a:t> </a:t>
            </a:r>
            <a:r>
              <a:rPr lang="en-GB" sz="2400" dirty="0"/>
              <a:t>skin</a:t>
            </a:r>
            <a:r>
              <a:rPr lang="it-IT" sz="2400" dirty="0"/>
              <a:t> </a:t>
            </a:r>
            <a:r>
              <a:rPr lang="en-GB" sz="2400" dirty="0"/>
              <a:t>colour</a:t>
            </a:r>
            <a:r>
              <a:rPr lang="it-IT" sz="2400" dirty="0"/>
              <a:t> and </a:t>
            </a:r>
            <a:r>
              <a:rPr lang="en-GB" sz="2400" dirty="0"/>
              <a:t>religion</a:t>
            </a:r>
            <a:r>
              <a:rPr lang="it-IT" sz="2400" dirty="0"/>
              <a:t>, </a:t>
            </a:r>
            <a:r>
              <a:rPr lang="en-GB" sz="2400" dirty="0"/>
              <a:t>too</a:t>
            </a:r>
            <a:r>
              <a:rPr lang="it-IT" sz="2400" dirty="0"/>
              <a:t>. The </a:t>
            </a:r>
            <a:r>
              <a:rPr lang="en-GB" sz="2400" dirty="0"/>
              <a:t>bully</a:t>
            </a:r>
            <a:r>
              <a:rPr lang="it-IT" sz="2400" dirty="0"/>
              <a:t> </a:t>
            </a:r>
            <a:r>
              <a:rPr lang="en-GB" sz="2400" dirty="0"/>
              <a:t>does</a:t>
            </a:r>
            <a:r>
              <a:rPr lang="it-IT" sz="2400" dirty="0"/>
              <a:t> </a:t>
            </a:r>
            <a:r>
              <a:rPr lang="en-GB" sz="2400" dirty="0"/>
              <a:t>it</a:t>
            </a:r>
            <a:r>
              <a:rPr lang="it-IT" sz="2400" dirty="0"/>
              <a:t> because he </a:t>
            </a:r>
            <a:r>
              <a:rPr lang="en-GB" sz="2400" dirty="0"/>
              <a:t>has</a:t>
            </a:r>
            <a:r>
              <a:rPr lang="it-IT" sz="2400" dirty="0"/>
              <a:t> family </a:t>
            </a:r>
            <a:r>
              <a:rPr lang="en-GB" sz="2400" dirty="0"/>
              <a:t>problems</a:t>
            </a:r>
            <a:r>
              <a:rPr lang="it-IT" sz="2400" dirty="0"/>
              <a:t>, he </a:t>
            </a:r>
            <a:r>
              <a:rPr lang="en-GB" sz="2400" dirty="0"/>
              <a:t>attends</a:t>
            </a:r>
            <a:r>
              <a:rPr lang="it-IT" sz="2400" dirty="0"/>
              <a:t> </a:t>
            </a:r>
            <a:r>
              <a:rPr lang="en-GB" sz="2400" dirty="0"/>
              <a:t>bad</a:t>
            </a:r>
            <a:r>
              <a:rPr lang="it-IT" sz="2400" dirty="0"/>
              <a:t> companies or because he </a:t>
            </a:r>
            <a:r>
              <a:rPr lang="en-GB" sz="2400" dirty="0"/>
              <a:t>has</a:t>
            </a:r>
            <a:r>
              <a:rPr lang="it-IT" sz="2400" dirty="0"/>
              <a:t> </a:t>
            </a:r>
            <a:r>
              <a:rPr lang="en-GB" sz="2400" dirty="0"/>
              <a:t>been</a:t>
            </a:r>
            <a:r>
              <a:rPr lang="it-IT" sz="2400" dirty="0"/>
              <a:t> </a:t>
            </a:r>
            <a:r>
              <a:rPr lang="en-GB" sz="2400" dirty="0"/>
              <a:t>also</a:t>
            </a:r>
            <a:r>
              <a:rPr lang="it-IT" sz="2400" dirty="0"/>
              <a:t> a </a:t>
            </a:r>
            <a:r>
              <a:rPr lang="en-GB" sz="2400" dirty="0"/>
              <a:t>victim</a:t>
            </a:r>
            <a:r>
              <a:rPr lang="it-IT" sz="2400" dirty="0"/>
              <a:t> of </a:t>
            </a:r>
            <a:r>
              <a:rPr lang="en-GB" sz="2400" dirty="0"/>
              <a:t>cyberbullying</a:t>
            </a:r>
            <a:r>
              <a:rPr lang="it-IT" sz="2400" dirty="0"/>
              <a:t>. People </a:t>
            </a:r>
            <a:r>
              <a:rPr lang="en-GB" sz="2400" dirty="0"/>
              <a:t>suffering</a:t>
            </a:r>
            <a:r>
              <a:rPr lang="it-IT" sz="2400" dirty="0"/>
              <a:t> </a:t>
            </a:r>
            <a:r>
              <a:rPr lang="en-GB" sz="2400" dirty="0"/>
              <a:t>cyberbullying</a:t>
            </a:r>
            <a:r>
              <a:rPr lang="it-IT" sz="2400" dirty="0"/>
              <a:t> </a:t>
            </a:r>
            <a:r>
              <a:rPr lang="en-GB" sz="2400" dirty="0"/>
              <a:t>tend</a:t>
            </a:r>
            <a:r>
              <a:rPr lang="it-IT" sz="2400" dirty="0"/>
              <a:t> to </a:t>
            </a:r>
            <a:r>
              <a:rPr lang="en-GB" sz="2400" dirty="0"/>
              <a:t>close</a:t>
            </a:r>
            <a:r>
              <a:rPr lang="it-IT" sz="2400" dirty="0"/>
              <a:t> </a:t>
            </a:r>
            <a:r>
              <a:rPr lang="en-GB" sz="2400" dirty="0"/>
              <a:t>themselves</a:t>
            </a:r>
            <a:r>
              <a:rPr lang="it-IT" sz="2400" dirty="0"/>
              <a:t> in and </a:t>
            </a:r>
            <a:r>
              <a:rPr lang="en-GB" sz="2400" dirty="0"/>
              <a:t>they</a:t>
            </a:r>
            <a:r>
              <a:rPr lang="it-IT" sz="2400" dirty="0"/>
              <a:t> </a:t>
            </a:r>
            <a:r>
              <a:rPr lang="en-GB" sz="2400" dirty="0"/>
              <a:t>suffer</a:t>
            </a:r>
            <a:r>
              <a:rPr lang="it-IT" sz="2400" dirty="0"/>
              <a:t> from self-</a:t>
            </a:r>
            <a:r>
              <a:rPr lang="en-GB" sz="2400" dirty="0"/>
              <a:t>esteem</a:t>
            </a:r>
            <a:r>
              <a:rPr lang="it-IT" sz="2400" dirty="0"/>
              <a:t> </a:t>
            </a:r>
            <a:r>
              <a:rPr lang="en-GB" sz="2400" dirty="0"/>
              <a:t>problems</a:t>
            </a:r>
            <a:r>
              <a:rPr lang="it-IT" sz="2400" dirty="0"/>
              <a:t>, </a:t>
            </a:r>
            <a:r>
              <a:rPr lang="en-GB" sz="2400" dirty="0"/>
              <a:t>depression</a:t>
            </a:r>
            <a:r>
              <a:rPr lang="it-IT" sz="2400" dirty="0"/>
              <a:t>, </a:t>
            </a:r>
            <a:r>
              <a:rPr lang="en-GB" sz="2400" dirty="0"/>
              <a:t>anxiety</a:t>
            </a:r>
            <a:r>
              <a:rPr lang="it-IT" sz="2400" dirty="0"/>
              <a:t> and </a:t>
            </a:r>
            <a:r>
              <a:rPr lang="en-GB" sz="2400" dirty="0"/>
              <a:t>they</a:t>
            </a:r>
            <a:r>
              <a:rPr lang="it-IT" sz="2400" dirty="0"/>
              <a:t> are </a:t>
            </a:r>
            <a:r>
              <a:rPr lang="en-GB" sz="2400" dirty="0"/>
              <a:t>insecure</a:t>
            </a:r>
            <a:r>
              <a:rPr lang="it-IT" sz="2400" dirty="0"/>
              <a:t>. In </a:t>
            </a:r>
            <a:r>
              <a:rPr lang="en-GB" sz="2400" dirty="0"/>
              <a:t>extreme</a:t>
            </a:r>
            <a:r>
              <a:rPr lang="it-IT" sz="2400" dirty="0"/>
              <a:t> </a:t>
            </a:r>
            <a:r>
              <a:rPr lang="en-GB" sz="2400" dirty="0"/>
              <a:t>cases</a:t>
            </a:r>
            <a:r>
              <a:rPr lang="it-IT" sz="2400" dirty="0"/>
              <a:t> </a:t>
            </a:r>
            <a:r>
              <a:rPr lang="en-GB" sz="2400" dirty="0"/>
              <a:t>victims</a:t>
            </a:r>
            <a:r>
              <a:rPr lang="it-IT" sz="2400" dirty="0"/>
              <a:t> </a:t>
            </a:r>
            <a:r>
              <a:rPr lang="en-GB" sz="2400" dirty="0"/>
              <a:t>commit</a:t>
            </a:r>
            <a:r>
              <a:rPr lang="it-IT" sz="2400" dirty="0"/>
              <a:t> suicide.</a:t>
            </a:r>
          </a:p>
        </p:txBody>
      </p:sp>
    </p:spTree>
    <p:extLst>
      <p:ext uri="{BB962C8B-B14F-4D97-AF65-F5344CB8AC3E}">
        <p14:creationId xmlns:p14="http://schemas.microsoft.com/office/powerpoint/2010/main" val="1220781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umetto: rettangolo con angoli arrotondati 12">
            <a:extLst>
              <a:ext uri="{FF2B5EF4-FFF2-40B4-BE49-F238E27FC236}">
                <a16:creationId xmlns:a16="http://schemas.microsoft.com/office/drawing/2014/main" id="{3EB7FCDC-BD9D-41E4-BD3E-1C23809276C5}"/>
              </a:ext>
            </a:extLst>
          </p:cNvPr>
          <p:cNvSpPr/>
          <p:nvPr/>
        </p:nvSpPr>
        <p:spPr>
          <a:xfrm rot="10800000">
            <a:off x="5549348" y="2956924"/>
            <a:ext cx="1355838" cy="752581"/>
          </a:xfrm>
          <a:prstGeom prst="wedgeRoundRectCallout">
            <a:avLst>
              <a:gd name="adj1" fmla="val -66675"/>
              <a:gd name="adj2" fmla="val -28026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2" name="Fumetto: rettangolo con angoli arrotondati 11">
            <a:extLst>
              <a:ext uri="{FF2B5EF4-FFF2-40B4-BE49-F238E27FC236}">
                <a16:creationId xmlns:a16="http://schemas.microsoft.com/office/drawing/2014/main" id="{1EEABD0C-DF65-4338-A1E7-A88AEF1153B0}"/>
              </a:ext>
            </a:extLst>
          </p:cNvPr>
          <p:cNvSpPr/>
          <p:nvPr/>
        </p:nvSpPr>
        <p:spPr>
          <a:xfrm rot="10800000">
            <a:off x="5549348" y="2956926"/>
            <a:ext cx="1477618" cy="752580"/>
          </a:xfrm>
          <a:prstGeom prst="wedgeRoundRectCallout">
            <a:avLst>
              <a:gd name="adj1" fmla="val -55811"/>
              <a:gd name="adj2" fmla="val -13219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CF40EE0-CF8E-4117-A222-A6BB88A5B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704" y="226980"/>
            <a:ext cx="3856037" cy="1429542"/>
          </a:xfrm>
        </p:spPr>
        <p:txBody>
          <a:bodyPr/>
          <a:lstStyle/>
          <a:p>
            <a:r>
              <a:rPr lang="it-IT" dirty="0"/>
              <a:t>HOW TO DEFEND FROM CYBERBULLYING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D75FB37E-CA4D-4E8F-8C0C-09237B4180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157" b="9684"/>
          <a:stretch/>
        </p:blipFill>
        <p:spPr>
          <a:xfrm>
            <a:off x="5390320" y="1491320"/>
            <a:ext cx="6446193" cy="3875360"/>
          </a:xfrm>
          <a:ln w="38100">
            <a:solidFill>
              <a:srgbClr val="C00000"/>
            </a:solidFill>
          </a:ln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B4D6838-621F-41F0-AD0B-3C7D830762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6705" y="1759155"/>
            <a:ext cx="3856038" cy="4721158"/>
          </a:xfrm>
        </p:spPr>
        <p:txBody>
          <a:bodyPr>
            <a:normAutofit fontScale="92500"/>
          </a:bodyPr>
          <a:lstStyle/>
          <a:p>
            <a:pPr algn="just"/>
            <a:r>
              <a:rPr lang="it-IT" sz="2400" dirty="0"/>
              <a:t>The </a:t>
            </a:r>
            <a:r>
              <a:rPr lang="en-GB" sz="2400" dirty="0"/>
              <a:t>victim</a:t>
            </a:r>
            <a:r>
              <a:rPr lang="it-IT" sz="2400" dirty="0"/>
              <a:t> </a:t>
            </a:r>
            <a:r>
              <a:rPr lang="en-GB" sz="2400" dirty="0"/>
              <a:t>hardly</a:t>
            </a:r>
            <a:r>
              <a:rPr lang="it-IT" sz="2400" dirty="0"/>
              <a:t> </a:t>
            </a:r>
            <a:r>
              <a:rPr lang="en-GB" sz="2400" dirty="0"/>
              <a:t>ever</a:t>
            </a:r>
            <a:r>
              <a:rPr lang="it-IT" sz="2400" dirty="0"/>
              <a:t> talks to </a:t>
            </a:r>
            <a:r>
              <a:rPr lang="en-GB" sz="2400" dirty="0"/>
              <a:t>anyone</a:t>
            </a:r>
            <a:r>
              <a:rPr lang="it-IT" sz="2400" dirty="0"/>
              <a:t> </a:t>
            </a:r>
            <a:r>
              <a:rPr lang="en-GB" sz="2400" dirty="0"/>
              <a:t>about</a:t>
            </a:r>
            <a:r>
              <a:rPr lang="it-IT" sz="2400" dirty="0"/>
              <a:t> </a:t>
            </a:r>
            <a:r>
              <a:rPr lang="en-GB" sz="2400" dirty="0"/>
              <a:t>what</a:t>
            </a:r>
            <a:r>
              <a:rPr lang="it-IT" sz="2400" dirty="0"/>
              <a:t> he </a:t>
            </a:r>
            <a:r>
              <a:rPr lang="en-GB" sz="2400" dirty="0"/>
              <a:t>suffers</a:t>
            </a:r>
            <a:r>
              <a:rPr lang="it-IT" sz="2400" dirty="0"/>
              <a:t>, </a:t>
            </a:r>
            <a:r>
              <a:rPr lang="en-GB" sz="2400" dirty="0"/>
              <a:t>but</a:t>
            </a:r>
            <a:r>
              <a:rPr lang="it-IT" sz="2400" dirty="0"/>
              <a:t> </a:t>
            </a:r>
            <a:r>
              <a:rPr lang="en-GB" sz="2400" dirty="0"/>
              <a:t>if</a:t>
            </a:r>
            <a:r>
              <a:rPr lang="it-IT" sz="2400" dirty="0"/>
              <a:t> </a:t>
            </a:r>
            <a:r>
              <a:rPr lang="en-GB" sz="2400" dirty="0"/>
              <a:t>you</a:t>
            </a:r>
            <a:r>
              <a:rPr lang="it-IT" sz="2400" dirty="0"/>
              <a:t> are </a:t>
            </a:r>
            <a:r>
              <a:rPr lang="en-GB" sz="2400" dirty="0"/>
              <a:t>bully’s</a:t>
            </a:r>
            <a:r>
              <a:rPr lang="it-IT" sz="2400" dirty="0"/>
              <a:t> target </a:t>
            </a:r>
            <a:r>
              <a:rPr lang="en-GB" sz="2400" dirty="0"/>
              <a:t>you</a:t>
            </a:r>
            <a:r>
              <a:rPr lang="it-IT" sz="2400" dirty="0"/>
              <a:t> </a:t>
            </a:r>
            <a:r>
              <a:rPr lang="en-GB" sz="2400" dirty="0"/>
              <a:t>have</a:t>
            </a:r>
            <a:r>
              <a:rPr lang="it-IT" sz="2400" dirty="0"/>
              <a:t> to: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/>
              <a:t>Report </a:t>
            </a:r>
            <a:r>
              <a:rPr lang="en-GB" sz="2400" dirty="0"/>
              <a:t>everything</a:t>
            </a:r>
            <a:r>
              <a:rPr lang="it-IT" sz="2400" dirty="0"/>
              <a:t> to </a:t>
            </a:r>
            <a:r>
              <a:rPr lang="en-GB" sz="2400" dirty="0"/>
              <a:t>others</a:t>
            </a:r>
            <a:r>
              <a:rPr lang="it-IT" sz="2400" dirty="0"/>
              <a:t>, </a:t>
            </a:r>
            <a:r>
              <a:rPr lang="en-GB" sz="2400" dirty="0"/>
              <a:t>without</a:t>
            </a:r>
            <a:r>
              <a:rPr lang="it-IT" sz="2400" dirty="0"/>
              <a:t> </a:t>
            </a:r>
            <a:r>
              <a:rPr lang="en-GB" sz="2400" dirty="0"/>
              <a:t>fear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400" dirty="0"/>
              <a:t>Ignore</a:t>
            </a:r>
            <a:r>
              <a:rPr lang="it-IT" sz="2400" dirty="0"/>
              <a:t> the </a:t>
            </a:r>
            <a:r>
              <a:rPr lang="en-GB" sz="2400" dirty="0"/>
              <a:t>bully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400" dirty="0"/>
              <a:t>Try</a:t>
            </a:r>
            <a:r>
              <a:rPr lang="it-IT" sz="2400" dirty="0"/>
              <a:t> to </a:t>
            </a:r>
            <a:r>
              <a:rPr lang="en-GB" sz="2400" dirty="0"/>
              <a:t>have</a:t>
            </a:r>
            <a:r>
              <a:rPr lang="it-IT" sz="2400" dirty="0"/>
              <a:t> self-confidence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400" dirty="0"/>
              <a:t>Denounce</a:t>
            </a:r>
            <a:r>
              <a:rPr lang="it-IT" sz="2400" dirty="0"/>
              <a:t> to the </a:t>
            </a:r>
            <a:r>
              <a:rPr lang="en-GB" sz="2400" dirty="0"/>
              <a:t>police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400" dirty="0"/>
              <a:t>Block</a:t>
            </a:r>
            <a:r>
              <a:rPr lang="it-IT" sz="2400" dirty="0"/>
              <a:t> the user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294A8C9-91FF-4E5D-8E79-E0424D150A00}"/>
              </a:ext>
            </a:extLst>
          </p:cNvPr>
          <p:cNvSpPr/>
          <p:nvPr/>
        </p:nvSpPr>
        <p:spPr>
          <a:xfrm>
            <a:off x="7129669" y="1704740"/>
            <a:ext cx="1590261" cy="9276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500" dirty="0"/>
              <a:t>Talk </a:t>
            </a:r>
            <a:r>
              <a:rPr lang="en-GB" sz="1500" dirty="0"/>
              <a:t>about</a:t>
            </a:r>
            <a:r>
              <a:rPr lang="it-IT" sz="1500" dirty="0"/>
              <a:t> </a:t>
            </a:r>
            <a:r>
              <a:rPr lang="en-GB" sz="1500" dirty="0"/>
              <a:t>your</a:t>
            </a:r>
            <a:r>
              <a:rPr lang="it-IT" sz="1500" dirty="0"/>
              <a:t> </a:t>
            </a:r>
            <a:r>
              <a:rPr lang="en-GB" sz="1500" dirty="0"/>
              <a:t>problems</a:t>
            </a:r>
            <a:r>
              <a:rPr lang="it-IT" sz="1500" dirty="0"/>
              <a:t> with </a:t>
            </a:r>
            <a:r>
              <a:rPr lang="en-GB" sz="1500" dirty="0"/>
              <a:t>someone</a:t>
            </a:r>
            <a:r>
              <a:rPr lang="it-IT" sz="1500" dirty="0"/>
              <a:t> who can help </a:t>
            </a:r>
            <a:r>
              <a:rPr lang="en-GB" sz="1500" dirty="0"/>
              <a:t>you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5C0491C-DFE8-41B8-BB75-C9C3F96901F0}"/>
              </a:ext>
            </a:extLst>
          </p:cNvPr>
          <p:cNvSpPr/>
          <p:nvPr/>
        </p:nvSpPr>
        <p:spPr>
          <a:xfrm>
            <a:off x="10270433" y="1704740"/>
            <a:ext cx="1192695" cy="7421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Don’t</a:t>
            </a:r>
            <a:r>
              <a:rPr lang="it-IT" dirty="0"/>
              <a:t> </a:t>
            </a:r>
            <a:r>
              <a:rPr lang="en-GB" dirty="0"/>
              <a:t>respond</a:t>
            </a:r>
            <a:r>
              <a:rPr lang="it-IT" dirty="0"/>
              <a:t> to </a:t>
            </a:r>
            <a:r>
              <a:rPr lang="en-GB" dirty="0"/>
              <a:t>threats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5F74138-F473-442F-8E01-6C81FB15E6B0}"/>
              </a:ext>
            </a:extLst>
          </p:cNvPr>
          <p:cNvSpPr/>
          <p:nvPr/>
        </p:nvSpPr>
        <p:spPr>
          <a:xfrm>
            <a:off x="5603308" y="3372388"/>
            <a:ext cx="1234059" cy="59466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GB" sz="1500" dirty="0"/>
              <a:t>Change</a:t>
            </a:r>
            <a:r>
              <a:rPr lang="it-IT" sz="1500" dirty="0"/>
              <a:t> </a:t>
            </a:r>
            <a:r>
              <a:rPr lang="en-GB" sz="1500" dirty="0"/>
              <a:t>your</a:t>
            </a:r>
            <a:r>
              <a:rPr lang="it-IT" sz="1500" dirty="0"/>
              <a:t> nickname and password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5BEBDBF-6EBE-4BC5-849B-85852EEC3133}"/>
              </a:ext>
            </a:extLst>
          </p:cNvPr>
          <p:cNvSpPr/>
          <p:nvPr/>
        </p:nvSpPr>
        <p:spPr>
          <a:xfrm>
            <a:off x="7421219" y="4784034"/>
            <a:ext cx="1457244" cy="4672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GB" sz="1400" dirty="0"/>
              <a:t>Change</a:t>
            </a:r>
            <a:r>
              <a:rPr lang="it-IT" sz="1400" dirty="0"/>
              <a:t> telephone </a:t>
            </a:r>
            <a:r>
              <a:rPr lang="en-GB" sz="1400" dirty="0"/>
              <a:t>number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1EAD629C-D2E7-430D-9FB8-A704CAB17DFB}"/>
              </a:ext>
            </a:extLst>
          </p:cNvPr>
          <p:cNvSpPr/>
          <p:nvPr/>
        </p:nvSpPr>
        <p:spPr>
          <a:xfrm>
            <a:off x="10127971" y="3429000"/>
            <a:ext cx="1477618" cy="674238"/>
          </a:xfrm>
          <a:prstGeom prst="rect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it-IT" sz="1500" dirty="0"/>
              <a:t>Write </a:t>
            </a:r>
            <a:r>
              <a:rPr lang="en-GB" sz="1500" dirty="0"/>
              <a:t>everything</a:t>
            </a:r>
            <a:r>
              <a:rPr lang="it-IT" sz="1500" dirty="0"/>
              <a:t>  and </a:t>
            </a:r>
            <a:r>
              <a:rPr lang="en-GB" sz="1500" dirty="0"/>
              <a:t>contact</a:t>
            </a:r>
            <a:r>
              <a:rPr lang="it-IT" sz="1500" dirty="0"/>
              <a:t> the </a:t>
            </a:r>
            <a:r>
              <a:rPr lang="en-GB" sz="1500" dirty="0"/>
              <a:t>police</a:t>
            </a:r>
          </a:p>
        </p:txBody>
      </p:sp>
    </p:spTree>
    <p:extLst>
      <p:ext uri="{BB962C8B-B14F-4D97-AF65-F5344CB8AC3E}">
        <p14:creationId xmlns:p14="http://schemas.microsoft.com/office/powerpoint/2010/main" val="2709284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F443A5D-E4F1-4F2E-BD83-9C0CC7B27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4590" y="178905"/>
            <a:ext cx="3856037" cy="1156180"/>
          </a:xfrm>
        </p:spPr>
        <p:txBody>
          <a:bodyPr/>
          <a:lstStyle/>
          <a:p>
            <a:r>
              <a:rPr lang="it-IT" dirty="0"/>
              <a:t>STOP CYBERBULLYING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3279F336-3B95-4ECC-B4EE-30C9114257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01329" y="1228725"/>
            <a:ext cx="4400550" cy="4400550"/>
          </a:xfrm>
          <a:ln w="38100">
            <a:solidFill>
              <a:srgbClr val="C0FF33"/>
            </a:solidFill>
          </a:ln>
        </p:spPr>
      </p:pic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1E33E22-7EA2-44E8-BA4D-ED553ECA07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4590" y="1484243"/>
            <a:ext cx="4951410" cy="498281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it-IT" sz="2400" dirty="0"/>
              <a:t>To stop </a:t>
            </a:r>
            <a:r>
              <a:rPr lang="en-GB" sz="2400" dirty="0"/>
              <a:t>cyberbullying</a:t>
            </a:r>
            <a:r>
              <a:rPr lang="it-IT" sz="2400" dirty="0"/>
              <a:t> </a:t>
            </a:r>
            <a:r>
              <a:rPr lang="en-GB" sz="2400" dirty="0"/>
              <a:t>there</a:t>
            </a:r>
            <a:r>
              <a:rPr lang="it-IT" sz="2400" dirty="0"/>
              <a:t> are </a:t>
            </a:r>
            <a:r>
              <a:rPr lang="en-GB" sz="2400" dirty="0"/>
              <a:t>many</a:t>
            </a:r>
            <a:r>
              <a:rPr lang="it-IT" sz="2400" dirty="0"/>
              <a:t> </a:t>
            </a:r>
            <a:r>
              <a:rPr lang="en-GB" sz="2400" dirty="0"/>
              <a:t>associations</a:t>
            </a:r>
            <a:r>
              <a:rPr lang="it-IT" sz="2400" dirty="0"/>
              <a:t> like: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A.I.C.S. (</a:t>
            </a:r>
            <a:r>
              <a:rPr lang="en-GB" sz="2400" dirty="0"/>
              <a:t>Italian</a:t>
            </a:r>
            <a:r>
              <a:rPr lang="it-IT" sz="2400" dirty="0"/>
              <a:t> </a:t>
            </a:r>
            <a:r>
              <a:rPr lang="en-GB" sz="2400" dirty="0"/>
              <a:t>association</a:t>
            </a:r>
            <a:r>
              <a:rPr lang="it-IT" sz="2400" dirty="0"/>
              <a:t> </a:t>
            </a:r>
            <a:r>
              <a:rPr lang="en-GB" sz="2400" dirty="0"/>
              <a:t>cyberbullying</a:t>
            </a:r>
            <a:r>
              <a:rPr lang="it-IT" sz="2400" dirty="0"/>
              <a:t> and sexting)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CNAC (National Centre Anti-</a:t>
            </a:r>
            <a:r>
              <a:rPr lang="en-GB" sz="2400" dirty="0"/>
              <a:t>Cyberbullying</a:t>
            </a:r>
            <a:r>
              <a:rPr lang="it-IT" sz="2400" dirty="0"/>
              <a:t>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PSY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/>
              <a:t>….</a:t>
            </a:r>
          </a:p>
          <a:p>
            <a:pPr algn="just"/>
            <a:r>
              <a:rPr lang="en-GB" sz="2400" dirty="0"/>
              <a:t>Moreover</a:t>
            </a:r>
            <a:r>
              <a:rPr lang="it-IT" sz="2400" dirty="0"/>
              <a:t> </a:t>
            </a:r>
            <a:r>
              <a:rPr lang="en-GB" sz="2400" dirty="0"/>
              <a:t>there</a:t>
            </a:r>
            <a:r>
              <a:rPr lang="it-IT" sz="2400" dirty="0"/>
              <a:t> is a World Day </a:t>
            </a:r>
            <a:r>
              <a:rPr lang="en-GB" sz="2400" dirty="0"/>
              <a:t>against</a:t>
            </a:r>
            <a:r>
              <a:rPr lang="it-IT" sz="2400" dirty="0"/>
              <a:t> </a:t>
            </a:r>
            <a:r>
              <a:rPr lang="en-GB" sz="2400" dirty="0"/>
              <a:t>Cyberbullying</a:t>
            </a:r>
            <a:r>
              <a:rPr lang="it-IT" sz="2400" dirty="0"/>
              <a:t> and </a:t>
            </a:r>
            <a:r>
              <a:rPr lang="en-GB" sz="2400" dirty="0"/>
              <a:t>it</a:t>
            </a:r>
            <a:r>
              <a:rPr lang="it-IT" sz="2400" dirty="0"/>
              <a:t> is </a:t>
            </a:r>
            <a:r>
              <a:rPr lang="en-GB" sz="2400" dirty="0"/>
              <a:t>celebrated</a:t>
            </a:r>
            <a:r>
              <a:rPr lang="it-IT" sz="2400" dirty="0"/>
              <a:t> on 7 </a:t>
            </a:r>
            <a:r>
              <a:rPr lang="en-GB" sz="2400" dirty="0" err="1"/>
              <a:t>th</a:t>
            </a:r>
            <a:r>
              <a:rPr lang="it-IT" sz="2400" dirty="0"/>
              <a:t> </a:t>
            </a:r>
            <a:r>
              <a:rPr lang="en-GB" sz="2400" dirty="0"/>
              <a:t>February</a:t>
            </a:r>
            <a:r>
              <a:rPr lang="it-IT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9882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398A5806-D943-4E45-B214-322B67C08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5948" y="2682479"/>
            <a:ext cx="3127513" cy="27122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AC90B153-01FB-4C00-A11D-8557D7220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«WE HAVE LEARNED TO FLY THE AIR LIKE BIRDS AND SWIM THE SEA LIKE FISH, BUT WE HAVEN’T LEARNED THE SIMPLE ART OF LIVING TOGETHER AS BROTHERS»          </a:t>
            </a:r>
            <a:r>
              <a:rPr lang="it-IT" dirty="0">
                <a:latin typeface="Freestyle Script" panose="030804020302050B0404" pitchFamily="66" charset="0"/>
              </a:rPr>
              <a:t>MARTIN </a:t>
            </a:r>
            <a:r>
              <a:rPr lang="en-GB" dirty="0">
                <a:latin typeface="Freestyle Script" panose="030804020302050B0404" pitchFamily="66" charset="0"/>
              </a:rPr>
              <a:t>Luther</a:t>
            </a:r>
            <a:r>
              <a:rPr lang="it-IT" dirty="0">
                <a:latin typeface="Freestyle Script" panose="030804020302050B0404" pitchFamily="66" charset="0"/>
              </a:rPr>
              <a:t> KING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3CC0961-1551-497A-8A1C-53E95048C4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2126975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it-IT" sz="4000" dirty="0"/>
              <a:t>A word can </a:t>
            </a:r>
            <a:r>
              <a:rPr lang="en-GB" sz="4000" dirty="0"/>
              <a:t>become</a:t>
            </a:r>
            <a:r>
              <a:rPr lang="it-IT" sz="4000" dirty="0"/>
              <a:t> a </a:t>
            </a:r>
            <a:r>
              <a:rPr lang="en-GB" sz="4000" dirty="0"/>
              <a:t>caress</a:t>
            </a:r>
            <a:r>
              <a:rPr lang="it-IT" sz="4000" dirty="0"/>
              <a:t> or a punch</a:t>
            </a:r>
          </a:p>
          <a:p>
            <a:pPr algn="ctr"/>
            <a:endParaRPr lang="it-IT" sz="4000" dirty="0"/>
          </a:p>
          <a:p>
            <a:pPr algn="ctr"/>
            <a:r>
              <a:rPr lang="it-IT" sz="4000" dirty="0"/>
              <a:t>                                                                 Made by: Martina Solaro</a:t>
            </a:r>
          </a:p>
          <a:p>
            <a:pPr algn="ctr"/>
            <a:r>
              <a:rPr lang="it-IT" sz="4000" dirty="0"/>
              <a:t>                                                                                   Chiara Vaiasicca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00D6C447-56FD-4ECB-97F9-968347DD3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818" y="3720547"/>
            <a:ext cx="3278008" cy="220129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274112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1983</TotalTime>
  <Words>458</Words>
  <Application>Microsoft Office PowerPoint</Application>
  <PresentationFormat>Widescreen</PresentationFormat>
  <Paragraphs>41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Arial</vt:lpstr>
      <vt:lpstr>Freestyle Script</vt:lpstr>
      <vt:lpstr>Tw Cen MT</vt:lpstr>
      <vt:lpstr>Circuito</vt:lpstr>
      <vt:lpstr>cyberbullying</vt:lpstr>
      <vt:lpstr>What is the cyberbullying?</vt:lpstr>
      <vt:lpstr>The elements of cyberbullying</vt:lpstr>
      <vt:lpstr>The cyberbully</vt:lpstr>
      <vt:lpstr>CAUSES AND EFFECTS</vt:lpstr>
      <vt:lpstr>HOW TO DEFEND FROM CYBERBULLYING</vt:lpstr>
      <vt:lpstr>STOP CYBERBULLYING</vt:lpstr>
      <vt:lpstr>«WE HAVE LEARNED TO FLY THE AIR LIKE BIRDS AND SWIM THE SEA LIKE FISH, BUT WE HAVEN’T LEARNED THE SIMPLE ART OF LIVING TOGETHER AS BROTHERS»          MARTIN Luther KING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cyberbullying</dc:title>
  <dc:creator>Chiara Vaiasicca</dc:creator>
  <cp:lastModifiedBy>Chiara Vaiasicca</cp:lastModifiedBy>
  <cp:revision>3</cp:revision>
  <dcterms:created xsi:type="dcterms:W3CDTF">2021-03-13T14:14:53Z</dcterms:created>
  <dcterms:modified xsi:type="dcterms:W3CDTF">2021-03-18T14:36:54Z</dcterms:modified>
</cp:coreProperties>
</file>