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DA38D0-98FC-49E5-9EF1-522AD2D08C27}" type="datetimeFigureOut">
              <a:rPr lang="it-IT" smtClean="0"/>
              <a:t>22/03/2021</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77C060-814B-4BEC-A164-37B16E001CB5}" type="slidenum">
              <a:rPr lang="it-IT" smtClean="0"/>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C48BA93-C973-4483-8231-8290F984B1A5}" type="slidenum">
              <a:rPr lang="it-IT" smtClean="0"/>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9F668-9C10-4A29-BE91-B61EC1C0C54A}" type="datetimeFigureOut">
              <a:rPr lang="it-IT" smtClean="0"/>
              <a:t>22/03/2021</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BA93-C973-4483-8231-8290F984B1A5}" type="slidenum">
              <a:rPr lang="it-IT" smtClean="0"/>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assimobarrale.it/media/k2/items/cache/63503204d18160dd6a733e989b70c404_XL.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3D4A8"/>
            </a:gs>
            <a:gs pos="25000">
              <a:srgbClr val="21D6E0"/>
            </a:gs>
            <a:gs pos="75000">
              <a:srgbClr val="0087E6"/>
            </a:gs>
            <a:gs pos="100000">
              <a:srgbClr val="005CBF"/>
            </a:gs>
          </a:gsLst>
          <a:lin ang="8100000" scaled="0"/>
          <a:tileRect/>
        </a:gradFill>
        <a:effectLst/>
      </p:bgPr>
    </p:bg>
    <p:spTree>
      <p:nvGrpSpPr>
        <p:cNvPr id="1" name=""/>
        <p:cNvGrpSpPr/>
        <p:nvPr/>
      </p:nvGrpSpPr>
      <p:grpSpPr>
        <a:xfrm>
          <a:off x="0" y="0"/>
          <a:ext cx="0" cy="0"/>
          <a:chOff x="0" y="0"/>
          <a:chExt cx="0" cy="0"/>
        </a:xfrm>
      </p:grpSpPr>
      <p:sp>
        <p:nvSpPr>
          <p:cNvPr id="2" name="CasellaDiTesto 1"/>
          <p:cNvSpPr txBox="1"/>
          <p:nvPr/>
        </p:nvSpPr>
        <p:spPr>
          <a:xfrm>
            <a:off x="0" y="1428736"/>
            <a:ext cx="3786214" cy="4893647"/>
          </a:xfrm>
          <a:prstGeom prst="rect">
            <a:avLst/>
          </a:prstGeom>
          <a:noFill/>
        </p:spPr>
        <p:txBody>
          <a:bodyPr wrap="square" rtlCol="0">
            <a:spAutoFit/>
          </a:bodyPr>
          <a:lstStyle/>
          <a:p>
            <a:pPr>
              <a:buFont typeface="Arial" pitchFamily="34" charset="0"/>
              <a:buChar char="•"/>
            </a:pPr>
            <a:r>
              <a:rPr lang="en-US" sz="2400" b="1" dirty="0" smtClean="0"/>
              <a:t>Cyberbullying</a:t>
            </a:r>
            <a:r>
              <a:rPr lang="en-US" sz="2400" b="1" dirty="0" smtClean="0"/>
              <a:t> is a very current phenomenon and consists of mistreating and offending people on the Internet who do not know how to defend themselves. </a:t>
            </a:r>
          </a:p>
          <a:p>
            <a:r>
              <a:rPr lang="en-US" sz="2400" b="1" dirty="0" smtClean="0"/>
              <a:t>It is achieved through the continuous attack on the victim, of offensive content, through chats, social networks and e-mails.</a:t>
            </a:r>
            <a:r>
              <a:rPr lang="it-IT" sz="2400" b="1" dirty="0"/>
              <a:t/>
            </a:r>
            <a:br>
              <a:rPr lang="it-IT" sz="2400" b="1" dirty="0"/>
            </a:br>
            <a:r>
              <a:rPr lang="it-IT" sz="2400" b="1" dirty="0"/>
              <a:t/>
            </a:r>
            <a:br>
              <a:rPr lang="it-IT" sz="2400" b="1" dirty="0"/>
            </a:br>
            <a:endParaRPr lang="it-IT" sz="2400" b="1" dirty="0"/>
          </a:p>
        </p:txBody>
      </p:sp>
      <p:sp>
        <p:nvSpPr>
          <p:cNvPr id="4" name="Rettangolo 3"/>
          <p:cNvSpPr/>
          <p:nvPr/>
        </p:nvSpPr>
        <p:spPr>
          <a:xfrm>
            <a:off x="2786050" y="0"/>
            <a:ext cx="3714776" cy="923330"/>
          </a:xfrm>
          <a:prstGeom prst="rect">
            <a:avLst/>
          </a:prstGeom>
          <a:noFill/>
        </p:spPr>
        <p:txBody>
          <a:bodyPr wrap="square" lIns="91440" tIns="45720" rIns="91440" bIns="45720">
            <a:spAutoFit/>
          </a:bodyPr>
          <a:lstStyle/>
          <a:p>
            <a:pPr algn="ctr"/>
            <a:r>
              <a:rPr lang="it-IT"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WHAT</a:t>
            </a:r>
            <a:r>
              <a:rPr lang="it-IT"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IS?</a:t>
            </a:r>
            <a:endParaRPr lang="it-IT"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6146" name="Picture 2" descr="https://www.talentika.it/wp-content/uploads/2019/05/cyberbullismo_talentika.jpg"/>
          <p:cNvPicPr>
            <a:picLocks noChangeAspect="1" noChangeArrowheads="1"/>
          </p:cNvPicPr>
          <p:nvPr/>
        </p:nvPicPr>
        <p:blipFill>
          <a:blip r:embed="rId2"/>
          <a:srcRect/>
          <a:stretch>
            <a:fillRect/>
          </a:stretch>
        </p:blipFill>
        <p:spPr bwMode="auto">
          <a:xfrm>
            <a:off x="3929058" y="1214422"/>
            <a:ext cx="4714876" cy="2652118"/>
          </a:xfrm>
          <a:prstGeom prst="rect">
            <a:avLst/>
          </a:prstGeom>
          <a:noFill/>
        </p:spPr>
      </p:pic>
      <p:pic>
        <p:nvPicPr>
          <p:cNvPr id="6148" name="Picture 4" descr="https://www.induerighe.it/wp-content/uploads/cyberbullismo-1200x600.jpg"/>
          <p:cNvPicPr>
            <a:picLocks noChangeAspect="1" noChangeArrowheads="1"/>
          </p:cNvPicPr>
          <p:nvPr/>
        </p:nvPicPr>
        <p:blipFill>
          <a:blip r:embed="rId3"/>
          <a:srcRect/>
          <a:stretch>
            <a:fillRect/>
          </a:stretch>
        </p:blipFill>
        <p:spPr bwMode="auto">
          <a:xfrm>
            <a:off x="4000496" y="4214818"/>
            <a:ext cx="4643438" cy="232171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8100000" scaled="0"/>
        </a:gradFill>
        <a:effectLst/>
      </p:bgPr>
    </p:bg>
    <p:spTree>
      <p:nvGrpSpPr>
        <p:cNvPr id="1" name=""/>
        <p:cNvGrpSpPr/>
        <p:nvPr/>
      </p:nvGrpSpPr>
      <p:grpSpPr>
        <a:xfrm>
          <a:off x="0" y="0"/>
          <a:ext cx="0" cy="0"/>
          <a:chOff x="0" y="0"/>
          <a:chExt cx="0" cy="0"/>
        </a:xfrm>
      </p:grpSpPr>
      <p:sp>
        <p:nvSpPr>
          <p:cNvPr id="2" name="CasellaDiTesto 1"/>
          <p:cNvSpPr txBox="1"/>
          <p:nvPr/>
        </p:nvSpPr>
        <p:spPr>
          <a:xfrm>
            <a:off x="0" y="1428736"/>
            <a:ext cx="3714744" cy="6001643"/>
          </a:xfrm>
          <a:prstGeom prst="rect">
            <a:avLst/>
          </a:prstGeom>
          <a:noFill/>
        </p:spPr>
        <p:txBody>
          <a:bodyPr wrap="square" rtlCol="0">
            <a:spAutoFit/>
          </a:bodyPr>
          <a:lstStyle/>
          <a:p>
            <a:pPr>
              <a:buFont typeface="Arial" pitchFamily="34" charset="0"/>
              <a:buChar char="•"/>
            </a:pPr>
            <a:r>
              <a:rPr lang="en-US" sz="2400" b="1" dirty="0" smtClean="0"/>
              <a:t>So who is the </a:t>
            </a:r>
            <a:r>
              <a:rPr lang="en-US" sz="2400" b="1" dirty="0" smtClean="0"/>
              <a:t>cyberbully</a:t>
            </a:r>
            <a:r>
              <a:rPr lang="en-US" sz="2400" b="1" dirty="0" smtClean="0"/>
              <a:t>?</a:t>
            </a:r>
          </a:p>
          <a:p>
            <a:r>
              <a:rPr lang="en-US" sz="2400" b="1" dirty="0" smtClean="0"/>
              <a:t>Normally it is a person between the ages</a:t>
            </a:r>
          </a:p>
          <a:p>
            <a:r>
              <a:rPr lang="en-US" sz="2400" b="1" dirty="0" smtClean="0"/>
              <a:t> of 10 and 16, </a:t>
            </a:r>
          </a:p>
          <a:p>
            <a:r>
              <a:rPr lang="en-US" sz="2400" b="1" dirty="0" smtClean="0"/>
              <a:t>(sometimes even up to 18), who uses the net to give vent to his bullying on the internet because in "real life" he does not have the courage to do so, without realizing the severity of their actions.</a:t>
            </a:r>
            <a:endParaRPr lang="it-IT" sz="2400" b="1" dirty="0"/>
          </a:p>
          <a:p>
            <a:endParaRPr lang="it-IT" sz="2400" b="1" dirty="0"/>
          </a:p>
          <a:p>
            <a:r>
              <a:rPr lang="it-IT" sz="2400" b="1" dirty="0"/>
              <a:t/>
            </a:r>
            <a:br>
              <a:rPr lang="it-IT" sz="2400" b="1" dirty="0"/>
            </a:br>
            <a:r>
              <a:rPr lang="it-IT" sz="2400" dirty="0"/>
              <a:t/>
            </a:r>
            <a:br>
              <a:rPr lang="it-IT" sz="2400" dirty="0"/>
            </a:br>
            <a:endParaRPr lang="it-IT" sz="2400" dirty="0"/>
          </a:p>
        </p:txBody>
      </p:sp>
      <p:sp>
        <p:nvSpPr>
          <p:cNvPr id="5" name="Rettangolo 4"/>
          <p:cNvSpPr/>
          <p:nvPr/>
        </p:nvSpPr>
        <p:spPr>
          <a:xfrm>
            <a:off x="785786" y="214290"/>
            <a:ext cx="784868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WHO IS THE CYBERBULLY?</a:t>
            </a:r>
            <a:endParaRPr lang="it-I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122" name="Picture 2" descr="https://wevoyagingtheworld.com/wp-content/uploads/2020/12/cyber-bullying-11.jpg"/>
          <p:cNvPicPr>
            <a:picLocks noChangeAspect="1" noChangeArrowheads="1"/>
          </p:cNvPicPr>
          <p:nvPr/>
        </p:nvPicPr>
        <p:blipFill>
          <a:blip r:embed="rId2"/>
          <a:srcRect/>
          <a:stretch>
            <a:fillRect/>
          </a:stretch>
        </p:blipFill>
        <p:spPr bwMode="auto">
          <a:xfrm>
            <a:off x="3929058" y="3643314"/>
            <a:ext cx="4886094" cy="2743193"/>
          </a:xfrm>
          <a:prstGeom prst="rect">
            <a:avLst/>
          </a:prstGeom>
          <a:noFill/>
        </p:spPr>
      </p:pic>
      <p:pic>
        <p:nvPicPr>
          <p:cNvPr id="5124" name="Picture 4" descr="https://tse3.explicit.bing.net/th?id=OIP.8DiSa_BYfD5Yc80445jTGwHaDt&amp;pid=Api&amp;P=0&amp;w=346&amp;h=174"/>
          <p:cNvPicPr>
            <a:picLocks noChangeAspect="1" noChangeArrowheads="1"/>
          </p:cNvPicPr>
          <p:nvPr/>
        </p:nvPicPr>
        <p:blipFill>
          <a:blip r:embed="rId3"/>
          <a:srcRect/>
          <a:stretch>
            <a:fillRect/>
          </a:stretch>
        </p:blipFill>
        <p:spPr bwMode="auto">
          <a:xfrm>
            <a:off x="4786314" y="1500174"/>
            <a:ext cx="3295650" cy="16478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8100000" scaled="0"/>
        </a:gradFill>
        <a:effectLst/>
      </p:bgPr>
    </p:bg>
    <p:spTree>
      <p:nvGrpSpPr>
        <p:cNvPr id="1" name=""/>
        <p:cNvGrpSpPr/>
        <p:nvPr/>
      </p:nvGrpSpPr>
      <p:grpSpPr>
        <a:xfrm>
          <a:off x="0" y="0"/>
          <a:ext cx="0" cy="0"/>
          <a:chOff x="0" y="0"/>
          <a:chExt cx="0" cy="0"/>
        </a:xfrm>
      </p:grpSpPr>
      <p:sp>
        <p:nvSpPr>
          <p:cNvPr id="3" name="CasellaDiTesto 2"/>
          <p:cNvSpPr txBox="1"/>
          <p:nvPr/>
        </p:nvSpPr>
        <p:spPr>
          <a:xfrm>
            <a:off x="0" y="1285860"/>
            <a:ext cx="4500594" cy="5262979"/>
          </a:xfrm>
          <a:prstGeom prst="rect">
            <a:avLst/>
          </a:prstGeom>
          <a:noFill/>
        </p:spPr>
        <p:txBody>
          <a:bodyPr wrap="square" rtlCol="0">
            <a:spAutoFit/>
          </a:bodyPr>
          <a:lstStyle/>
          <a:p>
            <a:r>
              <a:rPr lang="en-US" sz="2400" b="1" dirty="0" smtClean="0"/>
              <a:t>Fortunately, there is now a law that provides some tools to help victims of this phenomenon.</a:t>
            </a:r>
          </a:p>
          <a:p>
            <a:r>
              <a:rPr lang="en-US" sz="2400" b="1" dirty="0" smtClean="0"/>
              <a:t>For example:</a:t>
            </a:r>
          </a:p>
          <a:p>
            <a:r>
              <a:rPr lang="en-US" sz="2400" b="1" dirty="0" smtClean="0"/>
              <a:t>• blocking of websites where </a:t>
            </a:r>
            <a:r>
              <a:rPr lang="en-US" sz="2400" b="1" dirty="0" err="1" smtClean="0"/>
              <a:t>cyberbullying</a:t>
            </a:r>
            <a:r>
              <a:rPr lang="en-US" sz="2400" b="1" dirty="0" smtClean="0"/>
              <a:t> occurs;</a:t>
            </a:r>
          </a:p>
          <a:p>
            <a:r>
              <a:rPr lang="en-US" sz="2400" b="1" dirty="0" smtClean="0"/>
              <a:t>• the complaint to the Privacy Guarantor;</a:t>
            </a:r>
          </a:p>
          <a:p>
            <a:r>
              <a:rPr lang="en-US" sz="2400" b="1" dirty="0" smtClean="0"/>
              <a:t>• report </a:t>
            </a:r>
            <a:r>
              <a:rPr lang="en-US" sz="2400" b="1" dirty="0" err="1" smtClean="0"/>
              <a:t>cyberbullying</a:t>
            </a:r>
            <a:r>
              <a:rPr lang="en-US" sz="2400" b="1" dirty="0" smtClean="0"/>
              <a:t> to parents;</a:t>
            </a:r>
          </a:p>
          <a:p>
            <a:r>
              <a:rPr lang="en-US" sz="2400" b="1" dirty="0" smtClean="0"/>
              <a:t> </a:t>
            </a:r>
          </a:p>
          <a:p>
            <a:r>
              <a:rPr lang="en-US" sz="2400" b="1" dirty="0" smtClean="0"/>
              <a:t>Furthermore, the law specifies that each of these tools can also be used by children of at least fourteen years.</a:t>
            </a:r>
            <a:endParaRPr lang="it-IT" sz="2400" b="1" dirty="0"/>
          </a:p>
        </p:txBody>
      </p:sp>
      <p:sp>
        <p:nvSpPr>
          <p:cNvPr id="6" name="Rettangolo 5"/>
          <p:cNvSpPr/>
          <p:nvPr/>
        </p:nvSpPr>
        <p:spPr>
          <a:xfrm>
            <a:off x="642910" y="214290"/>
            <a:ext cx="8217379" cy="923330"/>
          </a:xfrm>
          <a:prstGeom prst="rect">
            <a:avLst/>
          </a:prstGeom>
          <a:noFill/>
        </p:spPr>
        <p:txBody>
          <a:bodyPr wrap="non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LAWS IN FAVOR OF VICTIMS</a:t>
            </a:r>
            <a:endParaRPr lang="it-IT"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17410" name="Picture 2" descr="https://themodernparent.net/wp-content/uploads/2014/06/laws-and-cyberbullying.png"/>
          <p:cNvPicPr>
            <a:picLocks noChangeAspect="1" noChangeArrowheads="1"/>
          </p:cNvPicPr>
          <p:nvPr/>
        </p:nvPicPr>
        <p:blipFill>
          <a:blip r:embed="rId2"/>
          <a:srcRect/>
          <a:stretch>
            <a:fillRect/>
          </a:stretch>
        </p:blipFill>
        <p:spPr bwMode="auto">
          <a:xfrm>
            <a:off x="4714876" y="2000240"/>
            <a:ext cx="4214818" cy="4214818"/>
          </a:xfrm>
          <a:prstGeom prst="rect">
            <a:avLst/>
          </a:prstGeom>
          <a:noFill/>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191</Words>
  <Application>Microsoft Office PowerPoint</Application>
  <PresentationFormat>Presentazione su schermo (4:3)</PresentationFormat>
  <Paragraphs>18</Paragraphs>
  <Slides>4</Slides>
  <Notes>0</Notes>
  <HiddenSlides>0</HiddenSlides>
  <MMClips>0</MMClips>
  <ScaleCrop>false</ScaleCrop>
  <HeadingPairs>
    <vt:vector size="4" baseType="variant">
      <vt:variant>
        <vt:lpstr>Tema</vt:lpstr>
      </vt:variant>
      <vt:variant>
        <vt:i4>1</vt:i4>
      </vt:variant>
      <vt:variant>
        <vt:lpstr>Titoli diapositive</vt:lpstr>
      </vt:variant>
      <vt:variant>
        <vt:i4>4</vt:i4>
      </vt:variant>
    </vt:vector>
  </HeadingPairs>
  <TitlesOfParts>
    <vt:vector size="5" baseType="lpstr">
      <vt:lpstr>Tema di Office</vt:lpstr>
      <vt:lpstr>Diapositiva 1</vt:lpstr>
      <vt:lpstr>Diapositiva 2</vt:lpstr>
      <vt:lpstr>Diapositiva 3</vt:lpstr>
      <vt:lpstr>Diapositiva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pc</dc:creator>
  <cp:lastModifiedBy>pc</cp:lastModifiedBy>
  <cp:revision>1</cp:revision>
  <dcterms:created xsi:type="dcterms:W3CDTF">2021-03-22T10:54:47Z</dcterms:created>
  <dcterms:modified xsi:type="dcterms:W3CDTF">2021-03-22T17:00:45Z</dcterms:modified>
</cp:coreProperties>
</file>