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57" r:id="rId3"/>
    <p:sldId id="271" r:id="rId4"/>
    <p:sldId id="258" r:id="rId5"/>
    <p:sldId id="259" r:id="rId6"/>
    <p:sldId id="260" r:id="rId7"/>
    <p:sldId id="261" r:id="rId8"/>
    <p:sldId id="262" r:id="rId9"/>
    <p:sldId id="263" r:id="rId10"/>
    <p:sldId id="264" r:id="rId11"/>
    <p:sldId id="267" r:id="rId12"/>
    <p:sldId id="266" r:id="rId13"/>
    <p:sldId id="265" r:id="rId14"/>
    <p:sldId id="268" r:id="rId15"/>
    <p:sldId id="269" r:id="rId16"/>
    <p:sldId id="270" r:id="rId1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7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2000993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3842094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304625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9261F93D-A385-4968-B110-96CA3A291387}" type="datetimeFigureOut">
              <a:rPr lang="it-IT" smtClean="0"/>
              <a:t>12/04/2021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372291464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9261F93D-A385-4968-B110-96CA3A291387}" type="datetimeFigureOut">
              <a:rPr lang="it-IT" smtClean="0"/>
              <a:t>12/04/2021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16393895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7" name="Date Placeholder 2"/>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3"/>
          <p:cNvSpPr>
            <a:spLocks noGrp="1"/>
          </p:cNvSpPr>
          <p:nvPr>
            <p:ph type="ftr" sz="quarter" idx="11"/>
          </p:nvPr>
        </p:nvSpPr>
        <p:spPr/>
        <p:txBody>
          <a:bodyPr/>
          <a:lstStyle/>
          <a:p>
            <a:endParaRPr lang="it-IT"/>
          </a:p>
        </p:txBody>
      </p:sp>
      <p:sp>
        <p:nvSpPr>
          <p:cNvPr id="6" name="Slide Number Placeholder 4"/>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1624088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2"/>
          <p:cNvSpPr>
            <a:spLocks noGrp="1"/>
          </p:cNvSpPr>
          <p:nvPr>
            <p:ph type="ftr" sz="quarter" idx="11"/>
          </p:nvPr>
        </p:nvSpPr>
        <p:spPr/>
        <p:txBody>
          <a:bodyPr/>
          <a:lstStyle/>
          <a:p>
            <a:endParaRPr lang="it-IT"/>
          </a:p>
        </p:txBody>
      </p:sp>
      <p:sp>
        <p:nvSpPr>
          <p:cNvPr id="6" name="Slide Number Placeholder 3"/>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1467187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7" name="Date Placeholder 4"/>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5"/>
          <p:cNvSpPr>
            <a:spLocks noGrp="1"/>
          </p:cNvSpPr>
          <p:nvPr>
            <p:ph type="ftr" sz="quarter" idx="11"/>
          </p:nvPr>
        </p:nvSpPr>
        <p:spPr/>
        <p:txBody>
          <a:bodyPr/>
          <a:lstStyle/>
          <a:p>
            <a:endParaRPr lang="it-IT"/>
          </a:p>
        </p:txBody>
      </p:sp>
      <p:sp>
        <p:nvSpPr>
          <p:cNvPr id="6" name="Slide Number Placeholder 6"/>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161599228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9261F93D-A385-4968-B110-96CA3A291387}" type="datetimeFigureOut">
              <a:rPr lang="it-IT" smtClean="0"/>
              <a:t>12/04/2021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2881326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9261F93D-A385-4968-B110-96CA3A291387}" type="datetimeFigureOut">
              <a:rPr lang="it-IT" smtClean="0"/>
              <a:t>12/04/2021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692998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it-IT" smtClean="0"/>
              <a:t>Fare clic per modificare lo stile del titolo</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269553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it-IT" smtClean="0"/>
              <a:t>Fare clic per modificare lo stile del titolo</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55640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3345491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4"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3433475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4"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805650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nchorCtr="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16790686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9261F93D-A385-4968-B110-96CA3A291387}" type="datetimeFigureOut">
              <a:rPr lang="it-IT" smtClean="0"/>
              <a:t>12/04/2021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415F8E-05C4-4BF8-B919-51F5E999644E}" type="slidenum">
              <a:rPr lang="it-IT" smtClean="0"/>
              <a:t>‹N›</a:t>
            </a:fld>
            <a:endParaRPr lang="it-IT"/>
          </a:p>
        </p:txBody>
      </p:sp>
    </p:spTree>
    <p:extLst>
      <p:ext uri="{BB962C8B-B14F-4D97-AF65-F5344CB8AC3E}">
        <p14:creationId xmlns:p14="http://schemas.microsoft.com/office/powerpoint/2010/main" val="2367663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261F93D-A385-4968-B110-96CA3A291387}" type="datetimeFigureOut">
              <a:rPr lang="it-IT" smtClean="0"/>
              <a:t>12/04/2021</a:t>
            </a:fld>
            <a:endParaRPr lang="it-IT"/>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t-IT"/>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9415F8E-05C4-4BF8-B919-51F5E999644E}" type="slidenum">
              <a:rPr lang="it-IT" smtClean="0"/>
              <a:t>‹N›</a:t>
            </a:fld>
            <a:endParaRPr lang="it-IT"/>
          </a:p>
        </p:txBody>
      </p:sp>
    </p:spTree>
    <p:extLst>
      <p:ext uri="{BB962C8B-B14F-4D97-AF65-F5344CB8AC3E}">
        <p14:creationId xmlns:p14="http://schemas.microsoft.com/office/powerpoint/2010/main" val="4219765256"/>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slide" Target="slide6.xml"/><Relationship Id="rId7" Type="http://schemas.openxmlformats.org/officeDocument/2006/relationships/slide" Target="slide12.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slide" Target="slide10.xml"/><Relationship Id="rId10" Type="http://schemas.openxmlformats.org/officeDocument/2006/relationships/slide" Target="slide16.xml"/><Relationship Id="rId4" Type="http://schemas.openxmlformats.org/officeDocument/2006/relationships/slide" Target="slide8.xml"/><Relationship Id="rId9" Type="http://schemas.openxmlformats.org/officeDocument/2006/relationships/slide" Target="slide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578489" y="128588"/>
            <a:ext cx="5133555" cy="1119781"/>
          </a:xfrm>
        </p:spPr>
        <p:txBody>
          <a:bodyPr/>
          <a:lstStyle/>
          <a:p>
            <a:pPr algn="ctr"/>
            <a:r>
              <a:rPr lang="it-IT" dirty="0" smtClean="0"/>
              <a:t>       </a:t>
            </a:r>
            <a:r>
              <a:rPr lang="it-IT" dirty="0" smtClean="0">
                <a:latin typeface="Book Antiqua" panose="02040602050305030304" pitchFamily="18" charset="0"/>
              </a:rPr>
              <a:t>BULLYING</a:t>
            </a:r>
            <a:endParaRPr lang="it-IT" dirty="0"/>
          </a:p>
        </p:txBody>
      </p:sp>
      <p:pic>
        <p:nvPicPr>
          <p:cNvPr id="5" name="Immagine 4"/>
          <p:cNvPicPr>
            <a:picLocks noChangeAspect="1"/>
          </p:cNvPicPr>
          <p:nvPr/>
        </p:nvPicPr>
        <p:blipFill>
          <a:blip r:embed="rId2"/>
          <a:stretch>
            <a:fillRect/>
          </a:stretch>
        </p:blipFill>
        <p:spPr>
          <a:xfrm>
            <a:off x="2988887" y="1405532"/>
            <a:ext cx="6312760" cy="4346092"/>
          </a:xfrm>
          <a:prstGeom prst="rect">
            <a:avLst/>
          </a:prstGeom>
        </p:spPr>
      </p:pic>
      <p:sp>
        <p:nvSpPr>
          <p:cNvPr id="6" name="CasellaDiTesto 5"/>
          <p:cNvSpPr txBox="1"/>
          <p:nvPr/>
        </p:nvSpPr>
        <p:spPr>
          <a:xfrm>
            <a:off x="9748838" y="5623036"/>
            <a:ext cx="2443162" cy="1200329"/>
          </a:xfrm>
          <a:prstGeom prst="rect">
            <a:avLst/>
          </a:prstGeom>
          <a:noFill/>
        </p:spPr>
        <p:txBody>
          <a:bodyPr wrap="square" rtlCol="0">
            <a:spAutoFit/>
          </a:bodyPr>
          <a:lstStyle/>
          <a:p>
            <a:r>
              <a:rPr lang="it-IT" dirty="0" smtClean="0"/>
              <a:t>Francesco Ferrante </a:t>
            </a:r>
          </a:p>
          <a:p>
            <a:r>
              <a:rPr lang="it-IT" dirty="0" smtClean="0"/>
              <a:t>Ludovica Castro </a:t>
            </a:r>
          </a:p>
          <a:p>
            <a:r>
              <a:rPr lang="it-IT" dirty="0" smtClean="0"/>
              <a:t>IVAL </a:t>
            </a:r>
          </a:p>
          <a:p>
            <a:r>
              <a:rPr lang="it-IT" dirty="0" smtClean="0"/>
              <a:t>A.S. 2020-2021</a:t>
            </a:r>
            <a:endParaRPr lang="it-IT" dirty="0"/>
          </a:p>
        </p:txBody>
      </p:sp>
    </p:spTree>
    <p:extLst>
      <p:ext uri="{BB962C8B-B14F-4D97-AF65-F5344CB8AC3E}">
        <p14:creationId xmlns:p14="http://schemas.microsoft.com/office/powerpoint/2010/main" val="112859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303337" y="971550"/>
            <a:ext cx="8946541" cy="5143500"/>
          </a:xfrm>
        </p:spPr>
        <p:txBody>
          <a:bodyPr>
            <a:normAutofit/>
          </a:bodyPr>
          <a:lstStyle/>
          <a:p>
            <a:pPr>
              <a:buFont typeface="Wingdings" panose="05000000000000000000" pitchFamily="2" charset="2"/>
              <a:buChar char="v"/>
            </a:pPr>
            <a:r>
              <a:rPr lang="it-IT" sz="3200" dirty="0" smtClean="0">
                <a:hlinkClick r:id="rId2" action="ppaction://hlinksldjump"/>
              </a:rPr>
              <a:t>What’s </a:t>
            </a:r>
            <a:r>
              <a:rPr lang="it-IT" sz="3200" dirty="0" err="1" smtClean="0">
                <a:hlinkClick r:id="rId2" action="ppaction://hlinksldjump"/>
              </a:rPr>
              <a:t>bullying</a:t>
            </a:r>
            <a:r>
              <a:rPr lang="it-IT" sz="3200" dirty="0" smtClean="0">
                <a:hlinkClick r:id="rId2" action="ppaction://hlinksldjump"/>
              </a:rPr>
              <a:t> ?</a:t>
            </a:r>
            <a:endParaRPr lang="it-IT" sz="3200" dirty="0" smtClean="0"/>
          </a:p>
          <a:p>
            <a:pPr>
              <a:buFont typeface="Wingdings" panose="05000000000000000000" pitchFamily="2" charset="2"/>
              <a:buChar char="v"/>
            </a:pPr>
            <a:r>
              <a:rPr lang="it-IT" sz="3200" dirty="0" smtClean="0">
                <a:hlinkClick r:id="rId3" action="ppaction://hlinksldjump"/>
              </a:rPr>
              <a:t>Who </a:t>
            </a:r>
            <a:r>
              <a:rPr lang="it-IT" sz="3200" dirty="0" err="1" smtClean="0">
                <a:hlinkClick r:id="rId3" action="ppaction://hlinksldjump"/>
              </a:rPr>
              <a:t>is</a:t>
            </a:r>
            <a:r>
              <a:rPr lang="it-IT" sz="3200" dirty="0" smtClean="0">
                <a:hlinkClick r:id="rId3" action="ppaction://hlinksldjump"/>
              </a:rPr>
              <a:t> the </a:t>
            </a:r>
            <a:r>
              <a:rPr lang="it-IT" sz="3200" dirty="0" err="1" smtClean="0">
                <a:hlinkClick r:id="rId3" action="ppaction://hlinksldjump"/>
              </a:rPr>
              <a:t>bully</a:t>
            </a:r>
            <a:r>
              <a:rPr lang="it-IT" sz="3200" dirty="0" smtClean="0">
                <a:hlinkClick r:id="rId3" action="ppaction://hlinksldjump"/>
              </a:rPr>
              <a:t> ?</a:t>
            </a:r>
            <a:endParaRPr lang="it-IT" sz="3200" dirty="0" smtClean="0"/>
          </a:p>
          <a:p>
            <a:pPr>
              <a:buFont typeface="Wingdings" panose="05000000000000000000" pitchFamily="2" charset="2"/>
              <a:buChar char="v"/>
            </a:pPr>
            <a:r>
              <a:rPr lang="it-IT" sz="3200" dirty="0" smtClean="0">
                <a:hlinkClick r:id="rId4" action="ppaction://hlinksldjump"/>
              </a:rPr>
              <a:t>Who </a:t>
            </a:r>
            <a:r>
              <a:rPr lang="it-IT" sz="3200" dirty="0" err="1" smtClean="0">
                <a:hlinkClick r:id="rId4" action="ppaction://hlinksldjump"/>
              </a:rPr>
              <a:t>is</a:t>
            </a:r>
            <a:r>
              <a:rPr lang="it-IT" sz="3200" dirty="0" smtClean="0">
                <a:hlinkClick r:id="rId4" action="ppaction://hlinksldjump"/>
              </a:rPr>
              <a:t> the </a:t>
            </a:r>
            <a:r>
              <a:rPr lang="it-IT" sz="3200" dirty="0" err="1" smtClean="0">
                <a:hlinkClick r:id="rId4" action="ppaction://hlinksldjump"/>
              </a:rPr>
              <a:t>victim</a:t>
            </a:r>
            <a:r>
              <a:rPr lang="it-IT" sz="3200" dirty="0" smtClean="0">
                <a:hlinkClick r:id="rId4" action="ppaction://hlinksldjump"/>
              </a:rPr>
              <a:t> ?</a:t>
            </a:r>
            <a:endParaRPr lang="it-IT" sz="3200" dirty="0" smtClean="0"/>
          </a:p>
          <a:p>
            <a:pPr>
              <a:buFont typeface="Wingdings" panose="05000000000000000000" pitchFamily="2" charset="2"/>
              <a:buChar char="v"/>
            </a:pPr>
            <a:r>
              <a:rPr lang="it-IT" sz="3200" dirty="0" smtClean="0">
                <a:hlinkClick r:id="rId5" action="ppaction://hlinksldjump"/>
              </a:rPr>
              <a:t>What’s the keyword for </a:t>
            </a:r>
            <a:r>
              <a:rPr lang="it-IT" sz="3200" dirty="0" err="1" smtClean="0">
                <a:hlinkClick r:id="rId5" action="ppaction://hlinksldjump"/>
              </a:rPr>
              <a:t>bullying</a:t>
            </a:r>
            <a:r>
              <a:rPr lang="it-IT" sz="3200" dirty="0" smtClean="0">
                <a:hlinkClick r:id="rId5" action="ppaction://hlinksldjump"/>
              </a:rPr>
              <a:t>?</a:t>
            </a:r>
            <a:endParaRPr lang="it-IT" sz="3200" dirty="0" smtClean="0"/>
          </a:p>
          <a:p>
            <a:pPr>
              <a:buFont typeface="Wingdings" panose="05000000000000000000" pitchFamily="2" charset="2"/>
              <a:buChar char="v"/>
            </a:pPr>
            <a:r>
              <a:rPr lang="it-IT" sz="3200" dirty="0" smtClean="0">
                <a:hlinkClick r:id="rId6" action="ppaction://hlinksldjump"/>
              </a:rPr>
              <a:t>The </a:t>
            </a:r>
            <a:r>
              <a:rPr lang="it-IT" sz="3200" dirty="0" err="1" smtClean="0">
                <a:hlinkClick r:id="rId6" action="ppaction://hlinksldjump"/>
              </a:rPr>
              <a:t>other</a:t>
            </a:r>
            <a:r>
              <a:rPr lang="it-IT" sz="3200" dirty="0" smtClean="0">
                <a:hlinkClick r:id="rId6" action="ppaction://hlinksldjump"/>
              </a:rPr>
              <a:t> </a:t>
            </a:r>
            <a:r>
              <a:rPr lang="it-IT" sz="3200" dirty="0" err="1" smtClean="0">
                <a:hlinkClick r:id="rId6" action="ppaction://hlinksldjump"/>
              </a:rPr>
              <a:t>types</a:t>
            </a:r>
            <a:r>
              <a:rPr lang="it-IT" sz="3200" dirty="0" smtClean="0">
                <a:hlinkClick r:id="rId6" action="ppaction://hlinksldjump"/>
              </a:rPr>
              <a:t> of </a:t>
            </a:r>
            <a:r>
              <a:rPr lang="it-IT" sz="3200" dirty="0" err="1" smtClean="0">
                <a:hlinkClick r:id="rId6" action="ppaction://hlinksldjump"/>
              </a:rPr>
              <a:t>bullying</a:t>
            </a:r>
            <a:r>
              <a:rPr lang="it-IT" sz="3200" dirty="0" smtClean="0">
                <a:hlinkClick r:id="rId6" action="ppaction://hlinksldjump"/>
              </a:rPr>
              <a:t> </a:t>
            </a:r>
            <a:endParaRPr lang="it-IT" sz="3200" dirty="0" smtClean="0">
              <a:hlinkClick r:id="rId7" action="ppaction://hlinksldjump"/>
            </a:endParaRPr>
          </a:p>
          <a:p>
            <a:pPr>
              <a:buFont typeface="Wingdings" panose="05000000000000000000" pitchFamily="2" charset="2"/>
              <a:buChar char="v"/>
            </a:pPr>
            <a:r>
              <a:rPr lang="it-IT" sz="3200" dirty="0" smtClean="0">
                <a:hlinkClick r:id="rId8" action="ppaction://hlinksldjump"/>
              </a:rPr>
              <a:t>Example of </a:t>
            </a:r>
            <a:r>
              <a:rPr lang="it-IT" sz="3200" dirty="0" err="1" smtClean="0">
                <a:hlinkClick r:id="rId8" action="ppaction://hlinksldjump"/>
              </a:rPr>
              <a:t>bullying</a:t>
            </a:r>
            <a:r>
              <a:rPr lang="it-IT" sz="3200" dirty="0" smtClean="0">
                <a:hlinkClick r:id="rId8" action="ppaction://hlinksldjump"/>
              </a:rPr>
              <a:t> in sport </a:t>
            </a:r>
            <a:endParaRPr lang="it-IT" sz="3200" dirty="0" smtClean="0"/>
          </a:p>
          <a:p>
            <a:pPr>
              <a:buFont typeface="Wingdings" panose="05000000000000000000" pitchFamily="2" charset="2"/>
              <a:buChar char="v"/>
            </a:pPr>
            <a:r>
              <a:rPr lang="it-IT" sz="3200" dirty="0" smtClean="0">
                <a:hlinkClick r:id="rId9" action="ppaction://hlinksldjump"/>
              </a:rPr>
              <a:t>Example of </a:t>
            </a:r>
            <a:r>
              <a:rPr lang="it-IT" sz="3200" dirty="0" err="1" smtClean="0">
                <a:hlinkClick r:id="rId9" action="ppaction://hlinksldjump"/>
              </a:rPr>
              <a:t>bullying</a:t>
            </a:r>
            <a:r>
              <a:rPr lang="it-IT" sz="3200" dirty="0" smtClean="0">
                <a:hlinkClick r:id="rId9" action="ppaction://hlinksldjump"/>
              </a:rPr>
              <a:t> in cinema </a:t>
            </a:r>
            <a:endParaRPr lang="it-IT" sz="3200" dirty="0" smtClean="0"/>
          </a:p>
          <a:p>
            <a:pPr>
              <a:buFont typeface="Wingdings" panose="05000000000000000000" pitchFamily="2" charset="2"/>
              <a:buChar char="v"/>
            </a:pPr>
            <a:r>
              <a:rPr lang="it-IT" sz="3200" dirty="0" smtClean="0">
                <a:hlinkClick r:id="rId10" action="ppaction://hlinksldjump"/>
              </a:rPr>
              <a:t>Example of </a:t>
            </a:r>
            <a:r>
              <a:rPr lang="it-IT" sz="3200" dirty="0" err="1" smtClean="0">
                <a:hlinkClick r:id="rId10" action="ppaction://hlinksldjump"/>
              </a:rPr>
              <a:t>bullying</a:t>
            </a:r>
            <a:r>
              <a:rPr lang="it-IT" sz="3200" dirty="0" smtClean="0">
                <a:hlinkClick r:id="rId10" action="ppaction://hlinksldjump"/>
              </a:rPr>
              <a:t> in music </a:t>
            </a:r>
            <a:endParaRPr lang="it-IT" sz="3200" dirty="0"/>
          </a:p>
        </p:txBody>
      </p:sp>
    </p:spTree>
    <p:extLst>
      <p:ext uri="{BB962C8B-B14F-4D97-AF65-F5344CB8AC3E}">
        <p14:creationId xmlns:p14="http://schemas.microsoft.com/office/powerpoint/2010/main" val="1977786587"/>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714626" y="2243137"/>
            <a:ext cx="6443663" cy="2400657"/>
          </a:xfrm>
          <a:prstGeom prst="rect">
            <a:avLst/>
          </a:prstGeom>
          <a:noFill/>
        </p:spPr>
        <p:txBody>
          <a:bodyPr wrap="square" rtlCol="0">
            <a:spAutoFit/>
          </a:bodyPr>
          <a:lstStyle/>
          <a:p>
            <a:pPr algn="ctr"/>
            <a:r>
              <a:rPr lang="en-GB" sz="15000" dirty="0" smtClean="0">
                <a:latin typeface="Bernard MT Condensed" panose="02050806060905020404" pitchFamily="18" charset="0"/>
              </a:rPr>
              <a:t>THE END</a:t>
            </a:r>
            <a:endParaRPr lang="en-GB" sz="15000" dirty="0">
              <a:latin typeface="Bernard MT Condensed" panose="02050806060905020404" pitchFamily="18" charset="0"/>
            </a:endParaRPr>
          </a:p>
        </p:txBody>
      </p:sp>
    </p:spTree>
    <p:extLst>
      <p:ext uri="{BB962C8B-B14F-4D97-AF65-F5344CB8AC3E}">
        <p14:creationId xmlns:p14="http://schemas.microsoft.com/office/powerpoint/2010/main" val="21362582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900114" y="981353"/>
            <a:ext cx="9415462" cy="4676497"/>
          </a:xfrm>
        </p:spPr>
        <p:txBody>
          <a:bodyPr/>
          <a:lstStyle/>
          <a:p>
            <a:pPr marL="0" indent="0" algn="just">
              <a:spcBef>
                <a:spcPts val="0"/>
              </a:spcBef>
              <a:buNone/>
            </a:pPr>
            <a:r>
              <a:rPr lang="en-GB" dirty="0" smtClean="0"/>
              <a:t>The term bullying is used to designate a set of behaviours in which someone repeatedly does or says thinks to have power over another person or dominate it. </a:t>
            </a:r>
          </a:p>
          <a:p>
            <a:pPr marL="0" indent="0" algn="just">
              <a:spcBef>
                <a:spcPts val="0"/>
              </a:spcBef>
              <a:buNone/>
            </a:pPr>
            <a:r>
              <a:rPr lang="en-GB" dirty="0" smtClean="0"/>
              <a:t>The original term “bullying” includes both the behaviours of the bully and those of the victim, racing the relationship at the centre of the attention.</a:t>
            </a:r>
          </a:p>
          <a:p>
            <a:pPr marL="0" indent="0" algn="just">
              <a:spcBef>
                <a:spcPts val="0"/>
              </a:spcBef>
              <a:buNone/>
            </a:pPr>
            <a:r>
              <a:rPr lang="en-GB" dirty="0" smtClean="0"/>
              <a:t>Often it is not given much importance because it is confused with normal conflicts between peers while bullying is characterized by some factors:</a:t>
            </a:r>
          </a:p>
          <a:p>
            <a:pPr>
              <a:buClr>
                <a:srgbClr val="002060"/>
              </a:buClr>
              <a:buFont typeface="Wingdings" panose="05000000000000000000" pitchFamily="2" charset="2"/>
              <a:buChar char="q"/>
            </a:pPr>
            <a:r>
              <a:rPr lang="en-GB" dirty="0" smtClean="0"/>
              <a:t>Intention to do evil and lack of compassion</a:t>
            </a:r>
          </a:p>
          <a:p>
            <a:pPr>
              <a:buClr>
                <a:srgbClr val="002060"/>
              </a:buClr>
              <a:buFont typeface="Wingdings" panose="05000000000000000000" pitchFamily="2" charset="2"/>
              <a:buChar char="q"/>
            </a:pPr>
            <a:r>
              <a:rPr lang="en-GB" dirty="0" smtClean="0"/>
              <a:t>Intensity and duration </a:t>
            </a:r>
          </a:p>
          <a:p>
            <a:pPr>
              <a:buClr>
                <a:srgbClr val="002060"/>
              </a:buClr>
              <a:buFont typeface="Wingdings" panose="05000000000000000000" pitchFamily="2" charset="2"/>
              <a:buChar char="q"/>
            </a:pPr>
            <a:r>
              <a:rPr lang="en-GB" dirty="0" smtClean="0"/>
              <a:t>Power of the bully </a:t>
            </a:r>
          </a:p>
          <a:p>
            <a:pPr>
              <a:buClr>
                <a:srgbClr val="002060"/>
              </a:buClr>
              <a:buFont typeface="Wingdings" panose="05000000000000000000" pitchFamily="2" charset="2"/>
              <a:buChar char="q"/>
            </a:pPr>
            <a:r>
              <a:rPr lang="en-GB" dirty="0" smtClean="0"/>
              <a:t>Vulnerability of the victim </a:t>
            </a:r>
          </a:p>
          <a:p>
            <a:pPr>
              <a:buClr>
                <a:srgbClr val="002060"/>
              </a:buClr>
              <a:buFont typeface="Wingdings" panose="05000000000000000000" pitchFamily="2" charset="2"/>
              <a:buChar char="q"/>
            </a:pPr>
            <a:r>
              <a:rPr lang="en-GB" dirty="0" smtClean="0"/>
              <a:t>Lack of support </a:t>
            </a:r>
          </a:p>
          <a:p>
            <a:pPr>
              <a:buFont typeface="Wingdings" panose="05000000000000000000" pitchFamily="2" charset="2"/>
              <a:buChar char="q"/>
            </a:pPr>
            <a:endParaRPr lang="en-GB" dirty="0" smtClean="0"/>
          </a:p>
          <a:p>
            <a:endParaRPr lang="en-GB" dirty="0" smtClean="0"/>
          </a:p>
          <a:p>
            <a:endParaRPr lang="en-GB" dirty="0"/>
          </a:p>
        </p:txBody>
      </p:sp>
    </p:spTree>
    <p:extLst>
      <p:ext uri="{BB962C8B-B14F-4D97-AF65-F5344CB8AC3E}">
        <p14:creationId xmlns:p14="http://schemas.microsoft.com/office/powerpoint/2010/main" val="3093997142"/>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yber Bullying Cartoon Immagini e Fotos Stock - Alamy"/>
          <p:cNvPicPr>
            <a:picLocks noChangeAspect="1" noChangeArrowheads="1"/>
          </p:cNvPicPr>
          <p:nvPr/>
        </p:nvPicPr>
        <p:blipFill rotWithShape="1">
          <a:blip r:embed="rId2">
            <a:extLst>
              <a:ext uri="{28A0092B-C50C-407E-A947-70E740481C1C}">
                <a14:useLocalDpi xmlns:a14="http://schemas.microsoft.com/office/drawing/2010/main" val="0"/>
              </a:ext>
            </a:extLst>
          </a:blip>
          <a:srcRect b="1110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a:hlinkClick r:id="rId3" action="ppaction://hlinksldjump"/>
          </p:cNvPr>
          <p:cNvPicPr>
            <a:picLocks noChangeAspect="1"/>
          </p:cNvPicPr>
          <p:nvPr/>
        </p:nvPicPr>
        <p:blipFill>
          <a:blip r:embed="rId4"/>
          <a:stretch>
            <a:fillRect/>
          </a:stretch>
        </p:blipFill>
        <p:spPr>
          <a:xfrm>
            <a:off x="11038108" y="5933854"/>
            <a:ext cx="774259" cy="676715"/>
          </a:xfrm>
          <a:prstGeom prst="rect">
            <a:avLst/>
          </a:prstGeom>
        </p:spPr>
      </p:pic>
    </p:spTree>
    <p:extLst>
      <p:ext uri="{BB962C8B-B14F-4D97-AF65-F5344CB8AC3E}">
        <p14:creationId xmlns:p14="http://schemas.microsoft.com/office/powerpoint/2010/main" val="605493502"/>
      </p:ext>
    </p:extLst>
  </p:cSld>
  <p:clrMapOvr>
    <a:masterClrMapping/>
  </p:clrMapOvr>
  <p:transition spd="slow">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917575" y="1071563"/>
            <a:ext cx="9369426" cy="4471987"/>
          </a:xfrm>
        </p:spPr>
        <p:txBody>
          <a:bodyPr>
            <a:normAutofit/>
          </a:bodyPr>
          <a:lstStyle/>
          <a:p>
            <a:pPr marL="0" indent="0" algn="just">
              <a:spcBef>
                <a:spcPts val="0"/>
              </a:spcBef>
              <a:buNone/>
            </a:pPr>
            <a:r>
              <a:rPr lang="en-US" dirty="0" smtClean="0"/>
              <a:t>Bully is a person who </a:t>
            </a:r>
            <a:r>
              <a:rPr lang="en-US" dirty="0"/>
              <a:t>need to feel powerful and in control </a:t>
            </a:r>
            <a:r>
              <a:rPr lang="en-US" dirty="0" smtClean="0"/>
              <a:t>making someone </a:t>
            </a:r>
            <a:r>
              <a:rPr lang="en-US" dirty="0"/>
              <a:t>miserable and </a:t>
            </a:r>
            <a:r>
              <a:rPr lang="en-US" dirty="0" smtClean="0"/>
              <a:t>isolated. </a:t>
            </a:r>
          </a:p>
          <a:p>
            <a:pPr marL="0" indent="0" algn="just">
              <a:spcBef>
                <a:spcPts val="0"/>
              </a:spcBef>
              <a:buNone/>
            </a:pPr>
            <a:r>
              <a:rPr lang="en-US" dirty="0" smtClean="0"/>
              <a:t>He avoid </a:t>
            </a:r>
            <a:r>
              <a:rPr lang="en-US" dirty="0"/>
              <a:t>adults; </a:t>
            </a:r>
            <a:r>
              <a:rPr lang="en-US" dirty="0" smtClean="0"/>
              <a:t>has </a:t>
            </a:r>
            <a:r>
              <a:rPr lang="en-US" dirty="0"/>
              <a:t>friends and </a:t>
            </a:r>
            <a:r>
              <a:rPr lang="en-US" dirty="0" smtClean="0"/>
              <a:t>lacks </a:t>
            </a:r>
            <a:r>
              <a:rPr lang="en-US" dirty="0"/>
              <a:t>guilt for being cruel. </a:t>
            </a:r>
            <a:endParaRPr lang="en-US" dirty="0" smtClean="0"/>
          </a:p>
          <a:p>
            <a:pPr marL="0" indent="0" algn="just">
              <a:spcBef>
                <a:spcPts val="0"/>
              </a:spcBef>
              <a:buNone/>
            </a:pPr>
            <a:r>
              <a:rPr lang="en-US" dirty="0" smtClean="0"/>
              <a:t>Bully </a:t>
            </a:r>
            <a:r>
              <a:rPr lang="en-US" dirty="0" smtClean="0"/>
              <a:t>shows </a:t>
            </a:r>
            <a:r>
              <a:rPr lang="en-US" dirty="0" smtClean="0"/>
              <a:t>no regret</a:t>
            </a:r>
            <a:r>
              <a:rPr lang="en-US" dirty="0"/>
              <a:t>, </a:t>
            </a:r>
            <a:r>
              <a:rPr lang="en-US" dirty="0" smtClean="0"/>
              <a:t>concern </a:t>
            </a:r>
            <a:r>
              <a:rPr lang="en-US" dirty="0"/>
              <a:t>or worry for the </a:t>
            </a:r>
            <a:r>
              <a:rPr lang="en-US" dirty="0" smtClean="0"/>
              <a:t>victim; he just </a:t>
            </a:r>
            <a:r>
              <a:rPr lang="en-US" dirty="0" smtClean="0"/>
              <a:t>plains </a:t>
            </a:r>
            <a:r>
              <a:rPr lang="en-US" dirty="0"/>
              <a:t>enjoy picking on someone else. </a:t>
            </a:r>
            <a:r>
              <a:rPr lang="en-US" dirty="0" smtClean="0"/>
              <a:t>He actually </a:t>
            </a:r>
            <a:r>
              <a:rPr lang="en-US" dirty="0" smtClean="0"/>
              <a:t>gains </a:t>
            </a:r>
            <a:r>
              <a:rPr lang="en-US" dirty="0"/>
              <a:t>an </a:t>
            </a:r>
            <a:r>
              <a:rPr lang="en-US" dirty="0" smtClean="0"/>
              <a:t>exciting rush </a:t>
            </a:r>
            <a:r>
              <a:rPr lang="en-US" dirty="0"/>
              <a:t>from having power over someone and </a:t>
            </a:r>
            <a:r>
              <a:rPr lang="en-US" dirty="0" smtClean="0"/>
              <a:t>is</a:t>
            </a:r>
            <a:r>
              <a:rPr lang="en-US" dirty="0" smtClean="0"/>
              <a:t> </a:t>
            </a:r>
            <a:r>
              <a:rPr lang="en-US" dirty="0"/>
              <a:t>apparently motivated by </a:t>
            </a:r>
            <a:r>
              <a:rPr lang="en-US" dirty="0" smtClean="0"/>
              <a:t>the “pleasure</a:t>
            </a:r>
            <a:r>
              <a:rPr lang="en-US" dirty="0"/>
              <a:t>” </a:t>
            </a:r>
            <a:r>
              <a:rPr lang="en-US" dirty="0" smtClean="0"/>
              <a:t>he </a:t>
            </a:r>
            <a:r>
              <a:rPr lang="en-US" dirty="0"/>
              <a:t>derive from </a:t>
            </a:r>
            <a:r>
              <a:rPr lang="en-US" dirty="0" smtClean="0"/>
              <a:t>his </a:t>
            </a:r>
            <a:r>
              <a:rPr lang="en-US" dirty="0"/>
              <a:t>actions. </a:t>
            </a:r>
            <a:endParaRPr lang="en-US" dirty="0" smtClean="0"/>
          </a:p>
          <a:p>
            <a:pPr marL="0" indent="0" algn="just">
              <a:spcBef>
                <a:spcPts val="0"/>
              </a:spcBef>
              <a:buNone/>
            </a:pPr>
            <a:r>
              <a:rPr lang="en-US" dirty="0" err="1" smtClean="0"/>
              <a:t>Thare</a:t>
            </a:r>
            <a:r>
              <a:rPr lang="en-US" dirty="0" smtClean="0"/>
              <a:t> are 2 types of bully:</a:t>
            </a:r>
          </a:p>
          <a:p>
            <a:pPr algn="just">
              <a:spcBef>
                <a:spcPts val="0"/>
              </a:spcBef>
            </a:pPr>
            <a:r>
              <a:rPr lang="en-US" dirty="0"/>
              <a:t>Well connected to their peers, have social power, are overly concerned about </a:t>
            </a:r>
            <a:r>
              <a:rPr lang="en-US" dirty="0" smtClean="0"/>
              <a:t>their popularity </a:t>
            </a:r>
            <a:r>
              <a:rPr lang="en-US" dirty="0"/>
              <a:t>and like to dominate or be in charge of others.</a:t>
            </a:r>
          </a:p>
          <a:p>
            <a:pPr algn="just">
              <a:spcBef>
                <a:spcPts val="0"/>
              </a:spcBef>
            </a:pPr>
            <a:r>
              <a:rPr lang="en-US" dirty="0" smtClean="0"/>
              <a:t>More </a:t>
            </a:r>
            <a:r>
              <a:rPr lang="en-US" dirty="0"/>
              <a:t>isolated from peers, may be depressed or anxious, have low self esteem, </a:t>
            </a:r>
            <a:r>
              <a:rPr lang="en-US" dirty="0" smtClean="0"/>
              <a:t>not so </a:t>
            </a:r>
            <a:r>
              <a:rPr lang="en-US" dirty="0"/>
              <a:t>involved in school, is easily pressured by peers and does not identify with </a:t>
            </a:r>
            <a:r>
              <a:rPr lang="en-US" dirty="0" smtClean="0"/>
              <a:t>the emotions </a:t>
            </a:r>
            <a:r>
              <a:rPr lang="en-US" dirty="0"/>
              <a:t>or feelings of others. </a:t>
            </a:r>
            <a:endParaRPr lang="en-US" dirty="0" smtClean="0"/>
          </a:p>
          <a:p>
            <a:pPr marL="0" indent="0" algn="just">
              <a:spcBef>
                <a:spcPts val="0"/>
              </a:spcBef>
              <a:buNone/>
            </a:pPr>
            <a:endParaRPr lang="en-US" dirty="0" smtClean="0"/>
          </a:p>
          <a:p>
            <a:pPr marL="0" indent="0">
              <a:buNone/>
            </a:pPr>
            <a:endParaRPr lang="en-GB" dirty="0"/>
          </a:p>
        </p:txBody>
      </p:sp>
    </p:spTree>
    <p:extLst>
      <p:ext uri="{BB962C8B-B14F-4D97-AF65-F5344CB8AC3E}">
        <p14:creationId xmlns:p14="http://schemas.microsoft.com/office/powerpoint/2010/main" val="39030648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5648325" y="2828835"/>
            <a:ext cx="6096000" cy="923330"/>
          </a:xfrm>
          <a:prstGeom prst="rect">
            <a:avLst/>
          </a:prstGeom>
        </p:spPr>
        <p:txBody>
          <a:bodyPr>
            <a:spAutoFit/>
          </a:bodyPr>
          <a:lstStyle/>
          <a:p>
            <a:pPr algn="ctr"/>
            <a:r>
              <a:rPr lang="en-US" dirty="0" smtClean="0"/>
              <a:t>«Children are not born bullies but are taught to be bullies». </a:t>
            </a:r>
          </a:p>
          <a:p>
            <a:pPr algn="r"/>
            <a:r>
              <a:rPr lang="en-US" dirty="0"/>
              <a:t>-</a:t>
            </a:r>
            <a:r>
              <a:rPr lang="en-US" dirty="0" smtClean="0"/>
              <a:t>Matt </a:t>
            </a:r>
            <a:r>
              <a:rPr lang="en-US" dirty="0" err="1" smtClean="0"/>
              <a:t>Bomer</a:t>
            </a:r>
            <a:endParaRPr lang="en-US" dirty="0"/>
          </a:p>
        </p:txBody>
      </p:sp>
      <p:pic>
        <p:nvPicPr>
          <p:cNvPr id="7" name="Immagine 6"/>
          <p:cNvPicPr>
            <a:picLocks noChangeAspect="1"/>
          </p:cNvPicPr>
          <p:nvPr/>
        </p:nvPicPr>
        <p:blipFill>
          <a:blip r:embed="rId2"/>
          <a:stretch>
            <a:fillRect/>
          </a:stretch>
        </p:blipFill>
        <p:spPr>
          <a:xfrm>
            <a:off x="-1" y="0"/>
            <a:ext cx="5400675" cy="6858000"/>
          </a:xfrm>
          <a:prstGeom prst="rect">
            <a:avLst/>
          </a:prstGeom>
        </p:spPr>
      </p:pic>
      <p:pic>
        <p:nvPicPr>
          <p:cNvPr id="8" name="Immagine 7">
            <a:hlinkClick r:id="rId3" action="ppaction://hlinksldjump"/>
          </p:cNvPr>
          <p:cNvPicPr>
            <a:picLocks noChangeAspect="1"/>
          </p:cNvPicPr>
          <p:nvPr/>
        </p:nvPicPr>
        <p:blipFill>
          <a:blip r:embed="rId4"/>
          <a:stretch>
            <a:fillRect/>
          </a:stretch>
        </p:blipFill>
        <p:spPr>
          <a:xfrm>
            <a:off x="10970066" y="5905280"/>
            <a:ext cx="774259" cy="676715"/>
          </a:xfrm>
          <a:prstGeom prst="rect">
            <a:avLst/>
          </a:prstGeom>
        </p:spPr>
      </p:pic>
    </p:spTree>
    <p:extLst>
      <p:ext uri="{BB962C8B-B14F-4D97-AF65-F5344CB8AC3E}">
        <p14:creationId xmlns:p14="http://schemas.microsoft.com/office/powerpoint/2010/main" val="23505806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189037" y="1571626"/>
            <a:ext cx="8946541" cy="3729038"/>
          </a:xfrm>
        </p:spPr>
        <p:txBody>
          <a:bodyPr>
            <a:normAutofit/>
          </a:bodyPr>
          <a:lstStyle/>
          <a:p>
            <a:pPr marL="0" indent="0" algn="just">
              <a:buNone/>
            </a:pPr>
            <a:r>
              <a:rPr lang="en-US" dirty="0"/>
              <a:t>A typical victim is a person </a:t>
            </a:r>
            <a:r>
              <a:rPr lang="en-US" dirty="0" smtClean="0"/>
              <a:t>who is </a:t>
            </a:r>
            <a:r>
              <a:rPr lang="en-US" dirty="0"/>
              <a:t>usually </a:t>
            </a:r>
            <a:r>
              <a:rPr lang="en-US" dirty="0" smtClean="0"/>
              <a:t>shy </a:t>
            </a:r>
            <a:r>
              <a:rPr lang="en-US" dirty="0"/>
              <a:t>and </a:t>
            </a:r>
            <a:r>
              <a:rPr lang="en-US" dirty="0" err="1"/>
              <a:t>consequetly</a:t>
            </a:r>
            <a:r>
              <a:rPr lang="en-US" dirty="0"/>
              <a:t> lacks on social skill and is isolated and alone with few friends and that's why it's very easy to pick on. when intimidated it looks and acts </a:t>
            </a:r>
            <a:r>
              <a:rPr lang="en-US" dirty="0" smtClean="0"/>
              <a:t>afraid.</a:t>
            </a:r>
          </a:p>
          <a:p>
            <a:pPr marL="0" indent="0" algn="just">
              <a:spcBef>
                <a:spcPts val="0"/>
              </a:spcBef>
              <a:buNone/>
            </a:pPr>
            <a:endParaRPr lang="en-US" dirty="0" smtClean="0"/>
          </a:p>
          <a:p>
            <a:pPr marL="0" indent="0" algn="just">
              <a:spcBef>
                <a:spcPts val="0"/>
              </a:spcBef>
              <a:spcAft>
                <a:spcPts val="600"/>
              </a:spcAft>
              <a:buNone/>
            </a:pPr>
            <a:r>
              <a:rPr lang="en-US" dirty="0" smtClean="0"/>
              <a:t>There </a:t>
            </a:r>
            <a:r>
              <a:rPr lang="en-US" dirty="0"/>
              <a:t>are two types of victims: </a:t>
            </a:r>
            <a:endParaRPr lang="en-US" dirty="0" smtClean="0"/>
          </a:p>
          <a:p>
            <a:pPr algn="just">
              <a:spcBef>
                <a:spcPts val="0"/>
              </a:spcBef>
              <a:spcAft>
                <a:spcPts val="600"/>
              </a:spcAft>
              <a:buFont typeface="Wingdings" panose="05000000000000000000" pitchFamily="2" charset="2"/>
              <a:buChar char="Ø"/>
            </a:pPr>
            <a:r>
              <a:rPr lang="en-US" dirty="0" smtClean="0"/>
              <a:t>the </a:t>
            </a:r>
            <a:r>
              <a:rPr lang="en-US" dirty="0"/>
              <a:t>passive one, which conveys a feeling of inability to react and therefore is subdued; also it is very </a:t>
            </a:r>
            <a:r>
              <a:rPr lang="en-US" dirty="0" smtClean="0"/>
              <a:t>difficult </a:t>
            </a:r>
            <a:r>
              <a:rPr lang="en-US" dirty="0"/>
              <a:t>for him to establish himself in a group of </a:t>
            </a:r>
            <a:r>
              <a:rPr lang="en-US" dirty="0" smtClean="0"/>
              <a:t>friends.</a:t>
            </a:r>
          </a:p>
          <a:p>
            <a:pPr algn="just">
              <a:spcBef>
                <a:spcPts val="0"/>
              </a:spcBef>
              <a:spcAft>
                <a:spcPts val="600"/>
              </a:spcAft>
              <a:buFont typeface="Wingdings" panose="05000000000000000000" pitchFamily="2" charset="2"/>
              <a:buChar char="Ø"/>
            </a:pPr>
            <a:r>
              <a:rPr lang="en-US" dirty="0"/>
              <a:t>the other type of victim is the provocative one, which has an anxious and aggressive character therefore transmits tension and irritation</a:t>
            </a:r>
            <a:endParaRPr lang="en-GB" dirty="0"/>
          </a:p>
        </p:txBody>
      </p:sp>
    </p:spTree>
    <p:extLst>
      <p:ext uri="{BB962C8B-B14F-4D97-AF65-F5344CB8AC3E}">
        <p14:creationId xmlns:p14="http://schemas.microsoft.com/office/powerpoint/2010/main" val="38406072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5886450" y="0"/>
            <a:ext cx="6305550" cy="6858000"/>
          </a:xfrm>
          <a:prstGeom prst="rect">
            <a:avLst/>
          </a:prstGeom>
        </p:spPr>
      </p:pic>
      <p:sp>
        <p:nvSpPr>
          <p:cNvPr id="5" name="CasellaDiTesto 4"/>
          <p:cNvSpPr txBox="1"/>
          <p:nvPr/>
        </p:nvSpPr>
        <p:spPr>
          <a:xfrm>
            <a:off x="174028" y="1782395"/>
            <a:ext cx="5516379" cy="3293209"/>
          </a:xfrm>
          <a:prstGeom prst="rect">
            <a:avLst/>
          </a:prstGeom>
          <a:noFill/>
        </p:spPr>
        <p:txBody>
          <a:bodyPr wrap="square" rtlCol="0">
            <a:spAutoFit/>
          </a:bodyPr>
          <a:lstStyle/>
          <a:p>
            <a:pPr algn="just"/>
            <a:r>
              <a:rPr lang="en-US" dirty="0" smtClean="0"/>
              <a:t>“They used to swear at me like "you suck" "you’re a loser" and then they threw me on the floor and started kicking me. I barely got up and went to the teachers, but they didn’t say or do anything.</a:t>
            </a:r>
          </a:p>
          <a:p>
            <a:pPr algn="just"/>
            <a:r>
              <a:rPr lang="en-US" dirty="0" smtClean="0"/>
              <a:t>I felt pain and anger distributed in my body.</a:t>
            </a:r>
          </a:p>
          <a:p>
            <a:pPr algn="just"/>
            <a:r>
              <a:rPr lang="en-US" dirty="0" smtClean="0"/>
              <a:t>I also wanted to fight back, but I already knew I’d never make it. Not alone, because the strength of a group might have helped me, but I was alone. And alone I could not fight”</a:t>
            </a:r>
          </a:p>
          <a:p>
            <a:pPr algn="r">
              <a:spcBef>
                <a:spcPts val="600"/>
              </a:spcBef>
            </a:pPr>
            <a:r>
              <a:rPr lang="en-US" dirty="0" smtClean="0"/>
              <a:t>      -Andrew, a victim of bullying</a:t>
            </a:r>
            <a:endParaRPr lang="en-GB" dirty="0"/>
          </a:p>
        </p:txBody>
      </p:sp>
      <p:pic>
        <p:nvPicPr>
          <p:cNvPr id="6" name="Immagine 5">
            <a:hlinkClick r:id="rId3" action="ppaction://hlinksldjump"/>
          </p:cNvPr>
          <p:cNvPicPr>
            <a:picLocks noChangeAspect="1"/>
          </p:cNvPicPr>
          <p:nvPr/>
        </p:nvPicPr>
        <p:blipFill>
          <a:blip r:embed="rId4"/>
          <a:stretch>
            <a:fillRect/>
          </a:stretch>
        </p:blipFill>
        <p:spPr>
          <a:xfrm>
            <a:off x="11183529" y="6043613"/>
            <a:ext cx="757463" cy="671512"/>
          </a:xfrm>
          <a:prstGeom prst="rect">
            <a:avLst/>
          </a:prstGeom>
        </p:spPr>
      </p:pic>
    </p:spTree>
    <p:extLst>
      <p:ext uri="{BB962C8B-B14F-4D97-AF65-F5344CB8AC3E}">
        <p14:creationId xmlns:p14="http://schemas.microsoft.com/office/powerpoint/2010/main" val="27944017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103312" y="557214"/>
            <a:ext cx="8946541" cy="3028949"/>
          </a:xfrm>
        </p:spPr>
        <p:txBody>
          <a:bodyPr/>
          <a:lstStyle/>
          <a:p>
            <a:pPr marL="0" indent="0" algn="just">
              <a:spcBef>
                <a:spcPts val="0"/>
              </a:spcBef>
              <a:buNone/>
            </a:pPr>
            <a:r>
              <a:rPr lang="en-US" dirty="0"/>
              <a:t>The </a:t>
            </a:r>
            <a:r>
              <a:rPr lang="en-US" dirty="0" smtClean="0"/>
              <a:t>bullying’s key word is fragility. In fact the extreme fragility of </a:t>
            </a:r>
            <a:r>
              <a:rPr lang="en-US" dirty="0"/>
              <a:t>both </a:t>
            </a:r>
            <a:r>
              <a:rPr lang="en-US" dirty="0" smtClean="0"/>
              <a:t>people obstructed : </a:t>
            </a:r>
          </a:p>
          <a:p>
            <a:pPr algn="just">
              <a:buFont typeface="Wingdings" panose="05000000000000000000" pitchFamily="2" charset="2"/>
              <a:buChar char="ü"/>
            </a:pPr>
            <a:r>
              <a:rPr lang="en-US" dirty="0" smtClean="0"/>
              <a:t>the choice of bully to talk about his problems with a </a:t>
            </a:r>
            <a:r>
              <a:rPr lang="en-US" dirty="0" err="1" smtClean="0"/>
              <a:t>conselor</a:t>
            </a:r>
            <a:r>
              <a:rPr lang="en-US" dirty="0" smtClean="0"/>
              <a:t> </a:t>
            </a:r>
            <a:r>
              <a:rPr lang="en-US" dirty="0" smtClean="0"/>
              <a:t>or vent his </a:t>
            </a:r>
            <a:r>
              <a:rPr lang="en-US" dirty="0"/>
              <a:t>anger, frustration or even hate through a different </a:t>
            </a:r>
            <a:r>
              <a:rPr lang="en-US" dirty="0" smtClean="0"/>
              <a:t>activity. </a:t>
            </a:r>
          </a:p>
          <a:p>
            <a:pPr algn="just">
              <a:buFont typeface="Wingdings" panose="05000000000000000000" pitchFamily="2" charset="2"/>
              <a:buChar char="ü"/>
            </a:pPr>
            <a:r>
              <a:rPr lang="en-US" dirty="0" smtClean="0"/>
              <a:t>The choice of victim to go refuge </a:t>
            </a:r>
            <a:r>
              <a:rPr lang="en-US" dirty="0"/>
              <a:t>in herself along with her </a:t>
            </a:r>
            <a:r>
              <a:rPr lang="en-US" dirty="0" smtClean="0"/>
              <a:t>pain; it’s </a:t>
            </a:r>
            <a:r>
              <a:rPr lang="en-US" dirty="0"/>
              <a:t>a clearly wrong attitude because if you stay closed in on yourself you get to the limit of endurance and in the most serious cases you get to make extreme gestures like suicide.</a:t>
            </a:r>
            <a:endParaRPr lang="en-GB" dirty="0"/>
          </a:p>
        </p:txBody>
      </p:sp>
      <p:pic>
        <p:nvPicPr>
          <p:cNvPr id="4" name="Immagine 3"/>
          <p:cNvPicPr>
            <a:picLocks noChangeAspect="1"/>
          </p:cNvPicPr>
          <p:nvPr/>
        </p:nvPicPr>
        <p:blipFill>
          <a:blip r:embed="rId2"/>
          <a:stretch>
            <a:fillRect/>
          </a:stretch>
        </p:blipFill>
        <p:spPr>
          <a:xfrm>
            <a:off x="3935492" y="3429001"/>
            <a:ext cx="4235210" cy="3271837"/>
          </a:xfrm>
          <a:prstGeom prst="rect">
            <a:avLst/>
          </a:prstGeom>
        </p:spPr>
      </p:pic>
      <p:sp>
        <p:nvSpPr>
          <p:cNvPr id="5" name="Pagina iniziale 4">
            <a:hlinkClick r:id="rId3" action="ppaction://hlinksldjump" highlightClick="1"/>
          </p:cNvPr>
          <p:cNvSpPr/>
          <p:nvPr/>
        </p:nvSpPr>
        <p:spPr>
          <a:xfrm>
            <a:off x="11301414" y="5986462"/>
            <a:ext cx="714374" cy="71437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095058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501412" y="498341"/>
            <a:ext cx="8048992" cy="712170"/>
          </a:xfrm>
        </p:spPr>
        <p:txBody>
          <a:bodyPr/>
          <a:lstStyle/>
          <a:p>
            <a:r>
              <a:rPr lang="en-GB" b="1" dirty="0" smtClean="0"/>
              <a:t>The other two types of bullying </a:t>
            </a:r>
            <a:endParaRPr lang="en-GB" b="1" dirty="0"/>
          </a:p>
        </p:txBody>
      </p:sp>
      <p:sp>
        <p:nvSpPr>
          <p:cNvPr id="5" name="Segnaposto testo 4"/>
          <p:cNvSpPr>
            <a:spLocks noGrp="1"/>
          </p:cNvSpPr>
          <p:nvPr>
            <p:ph type="body" idx="1"/>
          </p:nvPr>
        </p:nvSpPr>
        <p:spPr>
          <a:xfrm>
            <a:off x="817563" y="1680985"/>
            <a:ext cx="4396338" cy="576262"/>
          </a:xfrm>
        </p:spPr>
        <p:txBody>
          <a:bodyPr/>
          <a:lstStyle/>
          <a:p>
            <a:pPr algn="ctr"/>
            <a:r>
              <a:rPr lang="en-GB" b="1" dirty="0" smtClean="0">
                <a:solidFill>
                  <a:schemeClr val="tx1"/>
                </a:solidFill>
              </a:rPr>
              <a:t>Verbal Bullying </a:t>
            </a:r>
            <a:endParaRPr lang="en-GB" b="1" dirty="0">
              <a:solidFill>
                <a:schemeClr val="tx1"/>
              </a:solidFill>
            </a:endParaRPr>
          </a:p>
        </p:txBody>
      </p:sp>
      <p:pic>
        <p:nvPicPr>
          <p:cNvPr id="9" name="Segnaposto contenuto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818114" y="2486026"/>
            <a:ext cx="4395787" cy="3144598"/>
          </a:xfrm>
        </p:spPr>
      </p:pic>
      <p:sp>
        <p:nvSpPr>
          <p:cNvPr id="7" name="Segnaposto testo 6"/>
          <p:cNvSpPr>
            <a:spLocks noGrp="1"/>
          </p:cNvSpPr>
          <p:nvPr>
            <p:ph type="body" sz="quarter" idx="3"/>
          </p:nvPr>
        </p:nvSpPr>
        <p:spPr>
          <a:xfrm>
            <a:off x="6012233" y="1680985"/>
            <a:ext cx="4396339" cy="576262"/>
          </a:xfrm>
        </p:spPr>
        <p:txBody>
          <a:bodyPr/>
          <a:lstStyle/>
          <a:p>
            <a:pPr algn="ctr"/>
            <a:r>
              <a:rPr lang="en-GB" b="1" dirty="0" smtClean="0">
                <a:solidFill>
                  <a:schemeClr val="tx1"/>
                </a:solidFill>
              </a:rPr>
              <a:t>Cyberbullying</a:t>
            </a:r>
            <a:endParaRPr lang="en-GB" b="1" dirty="0">
              <a:solidFill>
                <a:schemeClr val="tx1"/>
              </a:solidFill>
            </a:endParaRPr>
          </a:p>
        </p:txBody>
      </p:sp>
      <p:pic>
        <p:nvPicPr>
          <p:cNvPr id="10" name="Segnaposto contenuto 9"/>
          <p:cNvPicPr>
            <a:picLocks noGrp="1" noChangeAspect="1"/>
          </p:cNvPicPr>
          <p:nvPr>
            <p:ph sz="quarter" idx="4"/>
          </p:nvPr>
        </p:nvPicPr>
        <p:blipFill>
          <a:blip r:embed="rId3"/>
          <a:stretch>
            <a:fillRect/>
          </a:stretch>
        </p:blipFill>
        <p:spPr>
          <a:xfrm>
            <a:off x="6012233" y="2486026"/>
            <a:ext cx="4395788" cy="3144598"/>
          </a:xfrm>
          <a:prstGeom prst="rect">
            <a:avLst/>
          </a:prstGeom>
        </p:spPr>
      </p:pic>
    </p:spTree>
    <p:extLst>
      <p:ext uri="{BB962C8B-B14F-4D97-AF65-F5344CB8AC3E}">
        <p14:creationId xmlns:p14="http://schemas.microsoft.com/office/powerpoint/2010/main" val="101548469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endParaRPr lang="en-GB" dirty="0" smtClean="0"/>
          </a:p>
          <a:p>
            <a:endParaRPr lang="en-GB"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715"/>
            <a:ext cx="12192000" cy="6888715"/>
          </a:xfrm>
          <a:prstGeom prst="rect">
            <a:avLst/>
          </a:prstGeom>
        </p:spPr>
      </p:pic>
      <p:sp>
        <p:nvSpPr>
          <p:cNvPr id="6" name="Rettangolo 5"/>
          <p:cNvSpPr/>
          <p:nvPr/>
        </p:nvSpPr>
        <p:spPr>
          <a:xfrm>
            <a:off x="9001125" y="4217074"/>
            <a:ext cx="3008496" cy="2031325"/>
          </a:xfrm>
          <a:prstGeom prst="rect">
            <a:avLst/>
          </a:prstGeom>
        </p:spPr>
        <p:txBody>
          <a:bodyPr wrap="square">
            <a:spAutoFit/>
          </a:bodyPr>
          <a:lstStyle/>
          <a:p>
            <a:pPr algn="ctr"/>
            <a:r>
              <a:rPr lang="en-US" b="1" dirty="0" smtClean="0">
                <a:solidFill>
                  <a:schemeClr val="bg1"/>
                </a:solidFill>
              </a:rPr>
              <a:t>The definition of verbal bullying is when an individual uses verbal language like insults, teasing, </a:t>
            </a:r>
            <a:r>
              <a:rPr lang="en-US" b="1" dirty="0" err="1" smtClean="0">
                <a:solidFill>
                  <a:schemeClr val="bg1"/>
                </a:solidFill>
              </a:rPr>
              <a:t>etc</a:t>
            </a:r>
            <a:r>
              <a:rPr lang="en-US" b="1" dirty="0" smtClean="0">
                <a:solidFill>
                  <a:schemeClr val="bg1"/>
                </a:solidFill>
              </a:rPr>
              <a:t> to gain power over his or her peers.</a:t>
            </a:r>
            <a:endParaRPr lang="en-GB" b="1" dirty="0">
              <a:solidFill>
                <a:schemeClr val="bg1"/>
              </a:solidFill>
            </a:endParaRPr>
          </a:p>
        </p:txBody>
      </p:sp>
    </p:spTree>
    <p:extLst>
      <p:ext uri="{BB962C8B-B14F-4D97-AF65-F5344CB8AC3E}">
        <p14:creationId xmlns:p14="http://schemas.microsoft.com/office/powerpoint/2010/main" val="42875072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asellaDiTesto 5"/>
          <p:cNvSpPr txBox="1"/>
          <p:nvPr/>
        </p:nvSpPr>
        <p:spPr>
          <a:xfrm>
            <a:off x="2571749" y="3171825"/>
            <a:ext cx="5400675" cy="2062103"/>
          </a:xfrm>
          <a:prstGeom prst="rect">
            <a:avLst/>
          </a:prstGeom>
          <a:noFill/>
        </p:spPr>
        <p:txBody>
          <a:bodyPr wrap="square" rtlCol="0">
            <a:spAutoFit/>
          </a:bodyPr>
          <a:lstStyle/>
          <a:p>
            <a:pPr algn="just"/>
            <a:r>
              <a:rPr lang="en-US" sz="1600" dirty="0" smtClean="0"/>
              <a:t>Cyberbullying is bullying that takes place over digital devices like cell phones, computers, and tablets. Cyberbullying can occur through SMS, Text, and apps, or online in social media, forums, or gaming where people can view, participate in, or share content. Cyberbullying includes sending, posting, or sharing negative, harmful, false, or mean content about someone else. </a:t>
            </a:r>
            <a:endParaRPr lang="en-GB" sz="1600" dirty="0"/>
          </a:p>
        </p:txBody>
      </p:sp>
      <p:sp>
        <p:nvSpPr>
          <p:cNvPr id="7" name="Pagina iniziale 6">
            <a:hlinkClick r:id="rId3" action="ppaction://hlinksldjump" highlightClick="1"/>
          </p:cNvPr>
          <p:cNvSpPr/>
          <p:nvPr/>
        </p:nvSpPr>
        <p:spPr>
          <a:xfrm>
            <a:off x="11272838" y="6043613"/>
            <a:ext cx="742950" cy="700087"/>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12489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5264140" y="1607342"/>
            <a:ext cx="6646873" cy="4529137"/>
          </a:xfrm>
          <a:prstGeom prst="rect">
            <a:avLst/>
          </a:prstGeom>
        </p:spPr>
      </p:pic>
      <p:sp>
        <p:nvSpPr>
          <p:cNvPr id="6" name="CasellaDiTesto 5"/>
          <p:cNvSpPr txBox="1"/>
          <p:nvPr/>
        </p:nvSpPr>
        <p:spPr>
          <a:xfrm>
            <a:off x="600076" y="2025252"/>
            <a:ext cx="4314825" cy="3693319"/>
          </a:xfrm>
          <a:prstGeom prst="rect">
            <a:avLst/>
          </a:prstGeom>
          <a:noFill/>
        </p:spPr>
        <p:txBody>
          <a:bodyPr wrap="square" rtlCol="0">
            <a:spAutoFit/>
          </a:bodyPr>
          <a:lstStyle/>
          <a:p>
            <a:pPr algn="just"/>
            <a:r>
              <a:rPr lang="en-US" dirty="0" smtClean="0"/>
              <a:t>Stephen Curry was teased by his teammates at Queensway Christian College, Toronto and also by the coach because of his slender physique and low height. "You’re too short to play basketball," his previous coaches told him and as a result was not identified as a possible NBA talent. </a:t>
            </a:r>
          </a:p>
          <a:p>
            <a:pPr algn="just"/>
            <a:r>
              <a:rPr lang="en-US" dirty="0" smtClean="0"/>
              <a:t>Today Stephen Curry plays as a point guard in the Golden State Warriors and holds the title of best shooter of all time with 2653 shots from three.</a:t>
            </a:r>
            <a:endParaRPr lang="en-GB" dirty="0"/>
          </a:p>
        </p:txBody>
      </p:sp>
      <p:sp>
        <p:nvSpPr>
          <p:cNvPr id="7" name="CasellaDiTesto 6"/>
          <p:cNvSpPr txBox="1"/>
          <p:nvPr/>
        </p:nvSpPr>
        <p:spPr>
          <a:xfrm>
            <a:off x="1743075" y="171451"/>
            <a:ext cx="8043862" cy="923330"/>
          </a:xfrm>
          <a:prstGeom prst="rect">
            <a:avLst/>
          </a:prstGeom>
          <a:noFill/>
        </p:spPr>
        <p:txBody>
          <a:bodyPr wrap="square" rtlCol="0">
            <a:spAutoFit/>
          </a:bodyPr>
          <a:lstStyle/>
          <a:p>
            <a:pPr algn="ctr"/>
            <a:r>
              <a:rPr lang="en-GB" sz="5400" b="1" dirty="0" smtClean="0"/>
              <a:t>STEPHEN CURRY</a:t>
            </a:r>
            <a:endParaRPr lang="en-GB" sz="5400" b="1" dirty="0"/>
          </a:p>
        </p:txBody>
      </p:sp>
      <p:sp>
        <p:nvSpPr>
          <p:cNvPr id="8" name="Pagina iniziale 7">
            <a:hlinkClick r:id="rId3" action="ppaction://hlinksldjump" highlightClick="1"/>
          </p:cNvPr>
          <p:cNvSpPr/>
          <p:nvPr/>
        </p:nvSpPr>
        <p:spPr>
          <a:xfrm>
            <a:off x="600076" y="6136479"/>
            <a:ext cx="685799" cy="53578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697477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657224" y="1814508"/>
            <a:ext cx="5772151" cy="4329113"/>
          </a:xfrm>
          <a:prstGeom prst="rect">
            <a:avLst/>
          </a:prstGeom>
        </p:spPr>
      </p:pic>
      <p:sp>
        <p:nvSpPr>
          <p:cNvPr id="5" name="CasellaDiTesto 4"/>
          <p:cNvSpPr txBox="1"/>
          <p:nvPr/>
        </p:nvSpPr>
        <p:spPr>
          <a:xfrm>
            <a:off x="6929437" y="2132404"/>
            <a:ext cx="4743450" cy="3693319"/>
          </a:xfrm>
          <a:prstGeom prst="rect">
            <a:avLst/>
          </a:prstGeom>
          <a:noFill/>
        </p:spPr>
        <p:txBody>
          <a:bodyPr wrap="square" rtlCol="0">
            <a:spAutoFit/>
          </a:bodyPr>
          <a:lstStyle/>
          <a:p>
            <a:pPr algn="just"/>
            <a:r>
              <a:rPr lang="en-US" dirty="0"/>
              <a:t>D</a:t>
            </a:r>
            <a:r>
              <a:rPr lang="en-US" dirty="0" smtClean="0"/>
              <a:t>uring an interview, the infamous actress, to the question "What do you think about the new </a:t>
            </a:r>
            <a:r>
              <a:rPr lang="en-US" dirty="0" err="1" smtClean="0"/>
              <a:t>tv</a:t>
            </a:r>
            <a:r>
              <a:rPr lang="en-US" dirty="0" smtClean="0"/>
              <a:t> series "Thirteen reasons why?" who talks about a girl being bullied, who before committing suicide turns 13 videos into tapes that will give people who are the reason for her suicide, This is a clear message for all the boys who are bullied, for all the bullies who destroy the serenity of the victims". He also recounts his experience as a victim when he attended the world’s largest high school or Dis.</a:t>
            </a:r>
            <a:endParaRPr lang="en-GB" dirty="0"/>
          </a:p>
        </p:txBody>
      </p:sp>
      <p:sp>
        <p:nvSpPr>
          <p:cNvPr id="6" name="CasellaDiTesto 5"/>
          <p:cNvSpPr txBox="1"/>
          <p:nvPr/>
        </p:nvSpPr>
        <p:spPr>
          <a:xfrm>
            <a:off x="3543300" y="228600"/>
            <a:ext cx="5514974" cy="923330"/>
          </a:xfrm>
          <a:prstGeom prst="rect">
            <a:avLst/>
          </a:prstGeom>
          <a:noFill/>
        </p:spPr>
        <p:txBody>
          <a:bodyPr wrap="square" rtlCol="0">
            <a:spAutoFit/>
          </a:bodyPr>
          <a:lstStyle/>
          <a:p>
            <a:r>
              <a:rPr lang="en-GB" sz="5400" b="1" dirty="0"/>
              <a:t>SELENA GOMEZ </a:t>
            </a:r>
          </a:p>
        </p:txBody>
      </p:sp>
      <p:sp>
        <p:nvSpPr>
          <p:cNvPr id="7" name="Pagina iniziale 6">
            <a:hlinkClick r:id="rId3" action="ppaction://hlinksldjump" highlightClick="1"/>
          </p:cNvPr>
          <p:cNvSpPr/>
          <p:nvPr/>
        </p:nvSpPr>
        <p:spPr>
          <a:xfrm>
            <a:off x="11201400" y="6143621"/>
            <a:ext cx="800100" cy="58579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94158766"/>
      </p:ext>
    </p:extLst>
  </p:cSld>
  <p:clrMapOvr>
    <a:masterClrMapping/>
  </p:clrMapOvr>
  <p:transition spd="slow">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728663" y="657225"/>
            <a:ext cx="5400675" cy="5286375"/>
          </a:xfrm>
          <a:prstGeom prst="rect">
            <a:avLst/>
          </a:prstGeom>
          <a:noFill/>
        </p:spPr>
        <p:txBody>
          <a:bodyPr wrap="square" rtlCol="0">
            <a:spAutoFit/>
          </a:bodyPr>
          <a:lstStyle/>
          <a:p>
            <a:endParaRPr lang="en-GB" dirty="0"/>
          </a:p>
        </p:txBody>
      </p:sp>
      <p:pic>
        <p:nvPicPr>
          <p:cNvPr id="5" name="Immagine 4"/>
          <p:cNvPicPr>
            <a:picLocks noChangeAspect="1"/>
          </p:cNvPicPr>
          <p:nvPr/>
        </p:nvPicPr>
        <p:blipFill rotWithShape="1">
          <a:blip r:embed="rId2"/>
          <a:srcRect b="5359"/>
          <a:stretch/>
        </p:blipFill>
        <p:spPr>
          <a:xfrm>
            <a:off x="5979318" y="1747540"/>
            <a:ext cx="5933430" cy="3729037"/>
          </a:xfrm>
          <a:prstGeom prst="rect">
            <a:avLst/>
          </a:prstGeom>
        </p:spPr>
      </p:pic>
      <p:sp>
        <p:nvSpPr>
          <p:cNvPr id="7" name="CasellaDiTesto 6"/>
          <p:cNvSpPr txBox="1"/>
          <p:nvPr/>
        </p:nvSpPr>
        <p:spPr>
          <a:xfrm>
            <a:off x="3429000" y="357187"/>
            <a:ext cx="5100637" cy="923330"/>
          </a:xfrm>
          <a:prstGeom prst="rect">
            <a:avLst/>
          </a:prstGeom>
          <a:noFill/>
        </p:spPr>
        <p:txBody>
          <a:bodyPr wrap="square" rtlCol="0">
            <a:spAutoFit/>
          </a:bodyPr>
          <a:lstStyle/>
          <a:p>
            <a:r>
              <a:rPr lang="en-GB" sz="5400" b="1" dirty="0"/>
              <a:t>TIZIANO FERRO </a:t>
            </a:r>
          </a:p>
        </p:txBody>
      </p:sp>
      <p:sp>
        <p:nvSpPr>
          <p:cNvPr id="8" name="CasellaDiTesto 7"/>
          <p:cNvSpPr txBox="1"/>
          <p:nvPr/>
        </p:nvSpPr>
        <p:spPr>
          <a:xfrm>
            <a:off x="1017984" y="2180897"/>
            <a:ext cx="4672013" cy="2862322"/>
          </a:xfrm>
          <a:prstGeom prst="rect">
            <a:avLst/>
          </a:prstGeom>
          <a:noFill/>
        </p:spPr>
        <p:txBody>
          <a:bodyPr wrap="square" rtlCol="0">
            <a:spAutoFit/>
          </a:bodyPr>
          <a:lstStyle/>
          <a:p>
            <a:pPr algn="just"/>
            <a:r>
              <a:rPr lang="en-US" dirty="0" err="1"/>
              <a:t>Tiziano</a:t>
            </a:r>
            <a:r>
              <a:rPr lang="en-US" dirty="0"/>
              <a:t> Ferro says in an interview that he was bullied when he was in high school because of his fitness.</a:t>
            </a:r>
          </a:p>
          <a:p>
            <a:pPr algn="just"/>
            <a:r>
              <a:rPr lang="en-US" dirty="0" smtClean="0"/>
              <a:t>Today </a:t>
            </a:r>
            <a:r>
              <a:rPr lang="en-US" dirty="0"/>
              <a:t>is one of the most appreciated singers of the Italian music scene and not only.</a:t>
            </a:r>
          </a:p>
          <a:p>
            <a:pPr algn="just"/>
            <a:r>
              <a:rPr lang="it-IT" dirty="0"/>
              <a:t>"Bullismo? Non l'ho risolto al liceo. Quel che è successo è stato abbracciare il mio dolore, il mio senso di inadeguatezza e farlo diventare arte". </a:t>
            </a:r>
            <a:endParaRPr lang="en-GB" dirty="0"/>
          </a:p>
        </p:txBody>
      </p:sp>
      <p:sp>
        <p:nvSpPr>
          <p:cNvPr id="9" name="Pagina iniziale 8">
            <a:hlinkClick r:id="rId3" action="ppaction://hlinksldjump" highlightClick="1"/>
          </p:cNvPr>
          <p:cNvSpPr/>
          <p:nvPr/>
        </p:nvSpPr>
        <p:spPr>
          <a:xfrm>
            <a:off x="11187113" y="5943600"/>
            <a:ext cx="725635" cy="70009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87536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e">
  <a:themeElements>
    <a:clrScheme name="Personalizzato 3">
      <a:dk1>
        <a:sysClr val="windowText" lastClr="000000"/>
      </a:dk1>
      <a:lt1>
        <a:sysClr val="window" lastClr="FFFFFF"/>
      </a:lt1>
      <a:dk2>
        <a:srgbClr val="EE5818"/>
      </a:dk2>
      <a:lt2>
        <a:srgbClr val="EBEBEB"/>
      </a:lt2>
      <a:accent1>
        <a:srgbClr val="54733B"/>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e">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162</TotalTime>
  <Words>989</Words>
  <Application>Microsoft Office PowerPoint</Application>
  <PresentationFormat>Widescreen</PresentationFormat>
  <Paragraphs>57</Paragraphs>
  <Slides>16</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16</vt:i4>
      </vt:variant>
    </vt:vector>
  </HeadingPairs>
  <TitlesOfParts>
    <vt:vector size="23" baseType="lpstr">
      <vt:lpstr>Arial</vt:lpstr>
      <vt:lpstr>Bernard MT Condensed</vt:lpstr>
      <vt:lpstr>Book Antiqua</vt:lpstr>
      <vt:lpstr>Century Gothic</vt:lpstr>
      <vt:lpstr>Wingdings</vt:lpstr>
      <vt:lpstr>Wingdings 3</vt:lpstr>
      <vt:lpstr>Ione</vt:lpstr>
      <vt:lpstr>       BULLYING</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The other two types of bullying </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BULLYING</dc:title>
  <dc:creator>ottavio castro</dc:creator>
  <cp:lastModifiedBy>ottavio castro</cp:lastModifiedBy>
  <cp:revision>72</cp:revision>
  <dcterms:created xsi:type="dcterms:W3CDTF">2021-04-09T14:47:36Z</dcterms:created>
  <dcterms:modified xsi:type="dcterms:W3CDTF">2021-04-12T07:06:11Z</dcterms:modified>
</cp:coreProperties>
</file>