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061529-BA79-43F6-8DE8-653F9B9852E6}" v="47" dt="2021-03-23T08:50:18.784"/>
    <p1510:client id="{6E56A888-C029-418B-AE22-C8257174999A}" v="731" dt="2021-03-23T07:58:08.0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de-DE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23.03.2021</a:t>
            </a:fld>
            <a:endParaRPr lang="de-DE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6192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23.03.2021</a:t>
            </a:fld>
            <a:endParaRPr lang="de-DE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318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23.03.2021</a:t>
            </a:fld>
            <a:endParaRPr lang="de-DE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7393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23.03.2021</a:t>
            </a:fld>
            <a:endParaRPr lang="de-DE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4089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23.03.2021</a:t>
            </a:fld>
            <a:endParaRPr lang="de-DE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7982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23.03.2021</a:t>
            </a:fld>
            <a:endParaRPr lang="de-DE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782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23.03.2021</a:t>
            </a:fld>
            <a:endParaRPr lang="de-DE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409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23.03.2021</a:t>
            </a:fld>
            <a:endParaRPr lang="de-DE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5816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23.03.2021</a:t>
            </a:fld>
            <a:endParaRPr lang="de-DE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8576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23.03.2021</a:t>
            </a:fld>
            <a:endParaRPr lang="de-DE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4469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23.03.2021</a:t>
            </a:fld>
            <a:endParaRPr lang="de-DE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6842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A8E5F-40E5-4553-9F3C-699F1A5B8145}" type="datetimeFigureOut">
              <a:rPr lang="de-DE" smtClean="0"/>
              <a:t>23.03.2021</a:t>
            </a:fld>
            <a:endParaRPr lang="de-DE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1931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ACBE1851-2230-47A9-B000-CE9046EA6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rgbClr val="613D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BE2CC532-35C2-4A48-A094-4F982ECDEB34}"/>
              </a:ext>
            </a:extLst>
          </p:cNvPr>
          <p:cNvSpPr txBox="1"/>
          <p:nvPr/>
        </p:nvSpPr>
        <p:spPr>
          <a:xfrm>
            <a:off x="634276" y="803705"/>
            <a:ext cx="4208656" cy="3034857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Cyberbullying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3B93832-6514-44F4-849B-5EE2C8A23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928939"/>
            <a:ext cx="393192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magine 5">
            <a:extLst>
              <a:ext uri="{FF2B5EF4-FFF2-40B4-BE49-F238E27FC236}">
                <a16:creationId xmlns:a16="http://schemas.microsoft.com/office/drawing/2014/main" id="{8A669E3D-C4E4-4383-878E-890C0F8A9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53486"/>
            <a:ext cx="5459470" cy="5552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583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30505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CC5A9C7-3716-43A5-B8BF-DF06E333B5ED}"/>
              </a:ext>
            </a:extLst>
          </p:cNvPr>
          <p:cNvSpPr txBox="1"/>
          <p:nvPr/>
        </p:nvSpPr>
        <p:spPr>
          <a:xfrm>
            <a:off x="524256" y="4767072"/>
            <a:ext cx="6594189" cy="162521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Introduction</a:t>
            </a:r>
            <a:endParaRPr lang="en-US" sz="44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Immagine 7" descr="Immagine che contiene testo&#10;&#10;Descrizione generata automaticamente">
            <a:extLst>
              <a:ext uri="{FF2B5EF4-FFF2-40B4-BE49-F238E27FC236}">
                <a16:creationId xmlns:a16="http://schemas.microsoft.com/office/drawing/2014/main" id="{4CF982E1-7368-4403-A732-AEEEDFF620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0" r="1" b="1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C414088-97FF-4675-B6F1-77D73B31A1E3}"/>
              </a:ext>
            </a:extLst>
          </p:cNvPr>
          <p:cNvSpPr txBox="1"/>
          <p:nvPr/>
        </p:nvSpPr>
        <p:spPr>
          <a:xfrm>
            <a:off x="8029319" y="917725"/>
            <a:ext cx="3424739" cy="485236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b="1">
                <a:solidFill>
                  <a:srgbClr val="FFFFFF"/>
                </a:solidFill>
              </a:rPr>
              <a:t>What is Cyberbullying?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>
                <a:solidFill>
                  <a:srgbClr val="FFFFFF"/>
                </a:solidFill>
              </a:rPr>
              <a:t>Cyberbullying is bullying that takes place online, over digital devices like cell phones and computers. </a:t>
            </a:r>
            <a:endParaRPr lang="en-US" sz="1900">
              <a:solidFill>
                <a:srgbClr val="FFFFFF"/>
              </a:solidFill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b="1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b="1">
                <a:solidFill>
                  <a:srgbClr val="FFFFFF"/>
                </a:solidFill>
              </a:rPr>
              <a:t>Okay, but what IS Cyberbullying?</a:t>
            </a:r>
            <a:endParaRPr lang="en-US" sz="1900" b="1">
              <a:solidFill>
                <a:srgbClr val="FFFFFF"/>
              </a:solidFill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>
                <a:solidFill>
                  <a:srgbClr val="FFFFFF"/>
                </a:solidFill>
              </a:rPr>
              <a:t>Posting something mean about someone else is considered cyberbullying. </a:t>
            </a:r>
            <a:endParaRPr lang="en-US" sz="1900">
              <a:solidFill>
                <a:srgbClr val="FFFFFF"/>
              </a:solidFill>
              <a:cs typeface="Calibri" panose="020F0502020204030204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>
                <a:solidFill>
                  <a:srgbClr val="FFFFFF"/>
                </a:solidFill>
              </a:rPr>
              <a:t>It can be anything that can embarrass or humiliate someone else in front of the viewers (for example, personal information about them).</a:t>
            </a:r>
            <a:endParaRPr lang="en-US" sz="1900">
              <a:solidFill>
                <a:srgbClr val="FFFFFF"/>
              </a:solidFill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59681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2">
            <a:extLst>
              <a:ext uri="{FF2B5EF4-FFF2-40B4-BE49-F238E27FC236}">
                <a16:creationId xmlns:a16="http://schemas.microsoft.com/office/drawing/2014/main" id="{71BAA2C7-52A7-45D9-8AD6-6913DD0C2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36" y="5003"/>
            <a:ext cx="12203501" cy="671859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E757A88-9843-4A75-AD01-951700514F35}"/>
              </a:ext>
            </a:extLst>
          </p:cNvPr>
          <p:cNvSpPr txBox="1"/>
          <p:nvPr/>
        </p:nvSpPr>
        <p:spPr>
          <a:xfrm>
            <a:off x="6866627" y="267419"/>
            <a:ext cx="5057955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2400" b="1">
                <a:solidFill>
                  <a:srgbClr val="FF0000"/>
                </a:solidFill>
              </a:rPr>
              <a:t>How do I know </a:t>
            </a:r>
            <a:r>
              <a:rPr lang="it-IT" sz="2400" b="1" err="1">
                <a:solidFill>
                  <a:srgbClr val="FF0000"/>
                </a:solidFill>
              </a:rPr>
              <a:t>if</a:t>
            </a:r>
            <a:r>
              <a:rPr lang="it-IT" sz="2400" b="1">
                <a:solidFill>
                  <a:srgbClr val="FF0000"/>
                </a:solidFill>
              </a:rPr>
              <a:t> </a:t>
            </a:r>
            <a:r>
              <a:rPr lang="it-IT" sz="2400" b="1" err="1">
                <a:solidFill>
                  <a:srgbClr val="FF0000"/>
                </a:solidFill>
              </a:rPr>
              <a:t>someone</a:t>
            </a:r>
            <a:r>
              <a:rPr lang="it-IT" sz="2400" b="1">
                <a:solidFill>
                  <a:srgbClr val="FF0000"/>
                </a:solidFill>
              </a:rPr>
              <a:t> </a:t>
            </a:r>
            <a:r>
              <a:rPr lang="it-IT" sz="2400" b="1" err="1">
                <a:solidFill>
                  <a:srgbClr val="FF0000"/>
                </a:solidFill>
              </a:rPr>
              <a:t>is</a:t>
            </a:r>
            <a:r>
              <a:rPr lang="it-IT" sz="2400" b="1">
                <a:solidFill>
                  <a:srgbClr val="FF0000"/>
                </a:solidFill>
              </a:rPr>
              <a:t> </a:t>
            </a:r>
            <a:r>
              <a:rPr lang="it-IT" sz="2400" b="1" err="1">
                <a:solidFill>
                  <a:srgbClr val="FF0000"/>
                </a:solidFill>
              </a:rPr>
              <a:t>being</a:t>
            </a:r>
            <a:r>
              <a:rPr lang="it-IT" sz="2400" b="1">
                <a:solidFill>
                  <a:srgbClr val="FF0000"/>
                </a:solidFill>
              </a:rPr>
              <a:t> </a:t>
            </a:r>
            <a:r>
              <a:rPr lang="it-IT" sz="2400" b="1" err="1">
                <a:solidFill>
                  <a:srgbClr val="FF0000"/>
                </a:solidFill>
              </a:rPr>
              <a:t>cyberbullied</a:t>
            </a:r>
            <a:r>
              <a:rPr lang="it-IT" sz="2400" b="1">
                <a:solidFill>
                  <a:srgbClr val="FF0000"/>
                </a:solidFill>
              </a:rPr>
              <a:t>?</a:t>
            </a:r>
            <a:endParaRPr lang="it-IT" sz="2400" b="1">
              <a:solidFill>
                <a:srgbClr val="FF0000"/>
              </a:solidFill>
              <a:cs typeface="Calibri"/>
            </a:endParaRPr>
          </a:p>
          <a:p>
            <a:r>
              <a:rPr lang="it-IT" sz="2400" err="1">
                <a:solidFill>
                  <a:srgbClr val="FF0000"/>
                </a:solidFill>
                <a:ea typeface="+mn-lt"/>
                <a:cs typeface="+mn-lt"/>
              </a:rPr>
              <a:t>Its</a:t>
            </a:r>
            <a:r>
              <a:rPr lang="it-IT" sz="240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it-IT" sz="2400" err="1">
                <a:solidFill>
                  <a:srgbClr val="FF0000"/>
                </a:solidFill>
                <a:ea typeface="+mn-lt"/>
                <a:cs typeface="+mn-lt"/>
              </a:rPr>
              <a:t>effects</a:t>
            </a:r>
            <a:r>
              <a:rPr lang="it-IT" sz="2400">
                <a:solidFill>
                  <a:srgbClr val="FF0000"/>
                </a:solidFill>
                <a:ea typeface="+mn-lt"/>
                <a:cs typeface="+mn-lt"/>
              </a:rPr>
              <a:t> are </a:t>
            </a:r>
            <a:r>
              <a:rPr lang="it-IT" sz="2400" err="1">
                <a:solidFill>
                  <a:srgbClr val="FF0000"/>
                </a:solidFill>
                <a:ea typeface="+mn-lt"/>
                <a:cs typeface="+mn-lt"/>
              </a:rPr>
              <a:t>often</a:t>
            </a:r>
            <a:r>
              <a:rPr lang="it-IT" sz="2400">
                <a:solidFill>
                  <a:srgbClr val="FF0000"/>
                </a:solidFill>
                <a:ea typeface="+mn-lt"/>
                <a:cs typeface="+mn-lt"/>
              </a:rPr>
              <a:t> hard to </a:t>
            </a:r>
            <a:r>
              <a:rPr lang="it-IT" sz="2400" err="1">
                <a:solidFill>
                  <a:srgbClr val="FF0000"/>
                </a:solidFill>
                <a:ea typeface="+mn-lt"/>
                <a:cs typeface="+mn-lt"/>
              </a:rPr>
              <a:t>notice</a:t>
            </a:r>
            <a:r>
              <a:rPr lang="it-IT" sz="2400">
                <a:solidFill>
                  <a:srgbClr val="FF0000"/>
                </a:solidFill>
                <a:ea typeface="+mn-lt"/>
                <a:cs typeface="+mn-lt"/>
              </a:rPr>
              <a:t>, </a:t>
            </a:r>
            <a:r>
              <a:rPr lang="it-IT" sz="2400" err="1">
                <a:solidFill>
                  <a:srgbClr val="FF0000"/>
                </a:solidFill>
                <a:ea typeface="+mn-lt"/>
                <a:cs typeface="+mn-lt"/>
              </a:rPr>
              <a:t>since</a:t>
            </a:r>
            <a:r>
              <a:rPr lang="it-IT" sz="240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it-IT" sz="2400" err="1">
                <a:solidFill>
                  <a:srgbClr val="FF0000"/>
                </a:solidFill>
                <a:ea typeface="+mn-lt"/>
                <a:cs typeface="+mn-lt"/>
              </a:rPr>
              <a:t>cyberbullying</a:t>
            </a:r>
            <a:r>
              <a:rPr lang="it-IT" sz="240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it-IT" sz="2400" err="1">
                <a:solidFill>
                  <a:srgbClr val="FF0000"/>
                </a:solidFill>
                <a:ea typeface="+mn-lt"/>
                <a:cs typeface="+mn-lt"/>
              </a:rPr>
              <a:t>can't</a:t>
            </a:r>
            <a:r>
              <a:rPr lang="it-IT" sz="240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it-IT" sz="2400" err="1">
                <a:solidFill>
                  <a:srgbClr val="FF0000"/>
                </a:solidFill>
                <a:ea typeface="+mn-lt"/>
                <a:cs typeface="+mn-lt"/>
              </a:rPr>
              <a:t>really</a:t>
            </a:r>
            <a:r>
              <a:rPr lang="it-IT" sz="2400">
                <a:solidFill>
                  <a:srgbClr val="FF0000"/>
                </a:solidFill>
                <a:ea typeface="+mn-lt"/>
                <a:cs typeface="+mn-lt"/>
              </a:rPr>
              <a:t> be </a:t>
            </a:r>
            <a:r>
              <a:rPr lang="it-IT" sz="2400" err="1">
                <a:solidFill>
                  <a:srgbClr val="FF0000"/>
                </a:solidFill>
                <a:ea typeface="+mn-lt"/>
                <a:cs typeface="+mn-lt"/>
              </a:rPr>
              <a:t>seen</a:t>
            </a:r>
            <a:r>
              <a:rPr lang="it-IT" sz="2400">
                <a:solidFill>
                  <a:srgbClr val="FF0000"/>
                </a:solidFill>
                <a:ea typeface="+mn-lt"/>
                <a:cs typeface="+mn-lt"/>
              </a:rPr>
              <a:t> or </a:t>
            </a:r>
            <a:r>
              <a:rPr lang="it-IT" sz="2400" err="1">
                <a:solidFill>
                  <a:srgbClr val="FF0000"/>
                </a:solidFill>
                <a:ea typeface="+mn-lt"/>
                <a:cs typeface="+mn-lt"/>
              </a:rPr>
              <a:t>heard</a:t>
            </a:r>
            <a:r>
              <a:rPr lang="it-IT" sz="2400">
                <a:solidFill>
                  <a:srgbClr val="FF0000"/>
                </a:solidFill>
                <a:ea typeface="+mn-lt"/>
                <a:cs typeface="+mn-lt"/>
              </a:rPr>
              <a:t> by </a:t>
            </a:r>
            <a:r>
              <a:rPr lang="it-IT" sz="2400" err="1">
                <a:solidFill>
                  <a:srgbClr val="FF0000"/>
                </a:solidFill>
                <a:ea typeface="+mn-lt"/>
                <a:cs typeface="+mn-lt"/>
              </a:rPr>
              <a:t>teachers</a:t>
            </a:r>
            <a:r>
              <a:rPr lang="it-IT" sz="2400">
                <a:solidFill>
                  <a:srgbClr val="FF0000"/>
                </a:solidFill>
                <a:ea typeface="+mn-lt"/>
                <a:cs typeface="+mn-lt"/>
              </a:rPr>
              <a:t> and </a:t>
            </a:r>
            <a:r>
              <a:rPr lang="it-IT" sz="2400" err="1">
                <a:solidFill>
                  <a:srgbClr val="FF0000"/>
                </a:solidFill>
                <a:ea typeface="+mn-lt"/>
                <a:cs typeface="+mn-lt"/>
              </a:rPr>
              <a:t>parents</a:t>
            </a:r>
            <a:r>
              <a:rPr lang="it-IT" sz="2400">
                <a:solidFill>
                  <a:srgbClr val="FF0000"/>
                </a:solidFill>
                <a:ea typeface="+mn-lt"/>
                <a:cs typeface="+mn-lt"/>
              </a:rPr>
              <a:t>.</a:t>
            </a:r>
            <a:endParaRPr lang="it-IT" sz="2400">
              <a:solidFill>
                <a:srgbClr val="FF0000"/>
              </a:solidFill>
              <a:cs typeface="Calibri"/>
            </a:endParaRPr>
          </a:p>
        </p:txBody>
      </p:sp>
      <p:sp>
        <p:nvSpPr>
          <p:cNvPr id="5" name="CasellaDiTesto 1">
            <a:extLst>
              <a:ext uri="{FF2B5EF4-FFF2-40B4-BE49-F238E27FC236}">
                <a16:creationId xmlns:a16="http://schemas.microsoft.com/office/drawing/2014/main" id="{5952A884-8327-4F94-B6CE-02A27027BFD7}"/>
              </a:ext>
            </a:extLst>
          </p:cNvPr>
          <p:cNvSpPr txBox="1"/>
          <p:nvPr/>
        </p:nvSpPr>
        <p:spPr>
          <a:xfrm>
            <a:off x="281794" y="181155"/>
            <a:ext cx="4655389" cy="35394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>
                <a:solidFill>
                  <a:srgbClr val="00B0F0"/>
                </a:solidFill>
                <a:ea typeface="+mn-lt"/>
                <a:cs typeface="+mn-lt"/>
              </a:rPr>
              <a:t>Where does it usually happen?</a:t>
            </a:r>
            <a:endParaRPr lang="it-IT" sz="2800" b="1">
              <a:solidFill>
                <a:srgbClr val="00B0F0"/>
              </a:solidFill>
              <a:cs typeface="Calibri"/>
            </a:endParaRPr>
          </a:p>
          <a:p>
            <a:r>
              <a:rPr lang="en-US" sz="2800">
                <a:solidFill>
                  <a:srgbClr val="00B0F0"/>
                </a:solidFill>
              </a:rPr>
              <a:t>- Social media (like Instagram, Tik Tok or Snapchat);</a:t>
            </a:r>
            <a:endParaRPr lang="en-US" sz="2800">
              <a:solidFill>
                <a:srgbClr val="00B0F0"/>
              </a:solidFill>
              <a:cs typeface="Calibri"/>
            </a:endParaRPr>
          </a:p>
          <a:p>
            <a:r>
              <a:rPr lang="en-US" sz="2800">
                <a:solidFill>
                  <a:srgbClr val="00B0F0"/>
                </a:solidFill>
              </a:rPr>
              <a:t>- Messaging apps;</a:t>
            </a:r>
            <a:endParaRPr lang="en-US" sz="2800">
              <a:solidFill>
                <a:srgbClr val="00B0F0"/>
              </a:solidFill>
              <a:cs typeface="Calibri"/>
            </a:endParaRPr>
          </a:p>
          <a:p>
            <a:r>
              <a:rPr lang="en-US" sz="2800">
                <a:solidFill>
                  <a:srgbClr val="00B0F0"/>
                </a:solidFill>
              </a:rPr>
              <a:t>- Online forums such as Reddit, or Amino;</a:t>
            </a:r>
            <a:endParaRPr lang="en-US" sz="2800">
              <a:solidFill>
                <a:srgbClr val="00B0F0"/>
              </a:solidFill>
              <a:cs typeface="Calibri"/>
            </a:endParaRPr>
          </a:p>
          <a:p>
            <a:r>
              <a:rPr lang="en-US" sz="2800">
                <a:solidFill>
                  <a:srgbClr val="00B0F0"/>
                </a:solidFill>
              </a:rPr>
              <a:t>- Online gaming communities.</a:t>
            </a:r>
            <a:endParaRPr lang="en-US" sz="2800">
              <a:solidFill>
                <a:srgbClr val="00B0F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491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6" descr="Immagine che contiene testo&#10;&#10;Descrizione generata automaticamente">
            <a:extLst>
              <a:ext uri="{FF2B5EF4-FFF2-40B4-BE49-F238E27FC236}">
                <a16:creationId xmlns:a16="http://schemas.microsoft.com/office/drawing/2014/main" id="{0477F9C3-3CE6-4CAF-9A93-113D7FCD1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136" y="-11790"/>
            <a:ext cx="9011728" cy="7255389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2EB76297-1272-4903-B2C0-D2B56B066A88}"/>
              </a:ext>
            </a:extLst>
          </p:cNvPr>
          <p:cNvSpPr txBox="1"/>
          <p:nvPr/>
        </p:nvSpPr>
        <p:spPr>
          <a:xfrm>
            <a:off x="-5751" y="3746741"/>
            <a:ext cx="3562710" cy="310854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/>
              <a:t>What has been done against cyberbullying?</a:t>
            </a:r>
            <a:endParaRPr lang="en-US" sz="2800" b="1">
              <a:cs typeface="Calibri"/>
            </a:endParaRPr>
          </a:p>
          <a:p>
            <a:r>
              <a:rPr lang="en-US" sz="2800"/>
              <a:t>All states have laws requiring schools to respond to bullying. Cyberbullying has been included in these laws.</a:t>
            </a:r>
            <a:endParaRPr lang="en-US" sz="2800">
              <a:cs typeface="Calibri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AFA05B7-E27A-4672-9E8B-9F12DA542728}"/>
              </a:ext>
            </a:extLst>
          </p:cNvPr>
          <p:cNvSpPr txBox="1"/>
          <p:nvPr/>
        </p:nvSpPr>
        <p:spPr>
          <a:xfrm>
            <a:off x="8563155" y="368061"/>
            <a:ext cx="3634595" cy="44012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/>
              <a:t>Another question... what can I do against cyberbullying?</a:t>
            </a:r>
            <a:endParaRPr lang="en-US" sz="2800" b="1">
              <a:cs typeface="Calibri"/>
            </a:endParaRPr>
          </a:p>
          <a:p>
            <a:r>
              <a:rPr lang="en-US" sz="2800"/>
              <a:t>- Tell a teacher or a trusted adult at school about what's going on.</a:t>
            </a:r>
            <a:endParaRPr lang="en-US" sz="2800">
              <a:cs typeface="Calibri"/>
            </a:endParaRPr>
          </a:p>
          <a:p>
            <a:r>
              <a:rPr lang="en-US" sz="2800"/>
              <a:t>- Report it to the social media platform where the content is.</a:t>
            </a:r>
            <a:endParaRPr lang="en-US" sz="2800">
              <a:cs typeface="Calibri"/>
            </a:endParaRPr>
          </a:p>
          <a:p>
            <a:endParaRPr lang="en-US" sz="2800">
              <a:cs typeface="Calibri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809245B-BF42-4D03-8710-EA5339A80E7C}"/>
              </a:ext>
            </a:extLst>
          </p:cNvPr>
          <p:cNvSpPr txBox="1"/>
          <p:nvPr/>
        </p:nvSpPr>
        <p:spPr>
          <a:xfrm>
            <a:off x="4724400" y="-5751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3600" b="1" err="1"/>
              <a:t>Taking</a:t>
            </a:r>
            <a:r>
              <a:rPr lang="it-IT" sz="3600" b="1"/>
              <a:t> Action</a:t>
            </a:r>
            <a:endParaRPr lang="it-IT" sz="3600" b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4055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95C1E3DB-0432-492F-87EA-319BA64A0065}"/>
              </a:ext>
            </a:extLst>
          </p:cNvPr>
          <p:cNvSpPr txBox="1"/>
          <p:nvPr/>
        </p:nvSpPr>
        <p:spPr>
          <a:xfrm>
            <a:off x="4134929" y="109268"/>
            <a:ext cx="393652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3200" b="1"/>
              <a:t>My Personal Opinion</a:t>
            </a:r>
            <a:endParaRPr lang="it-IT" sz="3200" b="1">
              <a:cs typeface="Calibri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1CC8E1E-10EE-4809-9890-0DA5AB97D95B}"/>
              </a:ext>
            </a:extLst>
          </p:cNvPr>
          <p:cNvSpPr txBox="1"/>
          <p:nvPr/>
        </p:nvSpPr>
        <p:spPr>
          <a:xfrm>
            <a:off x="3213879" y="1848030"/>
            <a:ext cx="5776822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4400" b="1" i="1" u="sng"/>
              <a:t>Reach out to the </a:t>
            </a:r>
            <a:r>
              <a:rPr lang="it-IT" sz="4400" b="1" i="1" u="sng" err="1"/>
              <a:t>victim</a:t>
            </a:r>
            <a:r>
              <a:rPr lang="it-IT" sz="4400" b="1" i="1" u="sng"/>
              <a:t>:</a:t>
            </a:r>
            <a:endParaRPr lang="it-IT" sz="4400" b="1" i="1" u="sng">
              <a:cs typeface="Calibri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D8BA6EA-E88E-4001-A44A-E8F5B13FF3AA}"/>
              </a:ext>
            </a:extLst>
          </p:cNvPr>
          <p:cNvSpPr txBox="1"/>
          <p:nvPr/>
        </p:nvSpPr>
        <p:spPr>
          <a:xfrm>
            <a:off x="3212981" y="3097961"/>
            <a:ext cx="597810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2800"/>
              <a:t>- Tell </a:t>
            </a:r>
            <a:r>
              <a:rPr lang="it-IT" sz="2800" err="1"/>
              <a:t>them</a:t>
            </a:r>
            <a:r>
              <a:rPr lang="it-IT" sz="2800"/>
              <a:t> </a:t>
            </a:r>
            <a:r>
              <a:rPr lang="it-IT" sz="2800" err="1"/>
              <a:t>they</a:t>
            </a:r>
            <a:r>
              <a:rPr lang="it-IT" sz="2800"/>
              <a:t> are </a:t>
            </a:r>
            <a:r>
              <a:rPr lang="it-IT" sz="2800" err="1"/>
              <a:t>not</a:t>
            </a:r>
            <a:r>
              <a:rPr lang="it-IT" sz="2800"/>
              <a:t> alone in </a:t>
            </a:r>
            <a:r>
              <a:rPr lang="it-IT" sz="2800" err="1"/>
              <a:t>this</a:t>
            </a:r>
            <a:endParaRPr lang="it-IT" sz="2800" err="1">
              <a:cs typeface="Calibri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A258354-FB44-4D60-91E0-69DE60107616}"/>
              </a:ext>
            </a:extLst>
          </p:cNvPr>
          <p:cNvSpPr txBox="1"/>
          <p:nvPr/>
        </p:nvSpPr>
        <p:spPr>
          <a:xfrm>
            <a:off x="3212082" y="3902195"/>
            <a:ext cx="622252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2800"/>
              <a:t>- Encourage them to report the bullying</a:t>
            </a:r>
            <a:endParaRPr lang="it-IT" sz="2800">
              <a:cs typeface="Calibri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D9E758C-79C2-44D0-A070-F687C67FC919}"/>
              </a:ext>
            </a:extLst>
          </p:cNvPr>
          <p:cNvSpPr txBox="1"/>
          <p:nvPr/>
        </p:nvSpPr>
        <p:spPr>
          <a:xfrm>
            <a:off x="3211183" y="4677674"/>
            <a:ext cx="699889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2800"/>
              <a:t>- Make </a:t>
            </a:r>
            <a:r>
              <a:rPr lang="it-IT" sz="2800" err="1"/>
              <a:t>them</a:t>
            </a:r>
            <a:r>
              <a:rPr lang="it-IT" sz="2800"/>
              <a:t> </a:t>
            </a:r>
            <a:r>
              <a:rPr lang="it-IT" sz="2800" err="1"/>
              <a:t>feel</a:t>
            </a:r>
            <a:r>
              <a:rPr lang="it-IT" sz="2800"/>
              <a:t> </a:t>
            </a:r>
            <a:r>
              <a:rPr lang="it-IT" sz="2800" err="1"/>
              <a:t>comfortable</a:t>
            </a:r>
            <a:r>
              <a:rPr lang="it-IT" sz="2800"/>
              <a:t> with </a:t>
            </a:r>
            <a:r>
              <a:rPr lang="it-IT" sz="2800" err="1"/>
              <a:t>themselves</a:t>
            </a:r>
            <a:endParaRPr lang="it-IT" sz="28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51966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/>
  <cp:revision>10</cp:revision>
  <dcterms:created xsi:type="dcterms:W3CDTF">2021-03-23T07:23:34Z</dcterms:created>
  <dcterms:modified xsi:type="dcterms:W3CDTF">2021-03-23T08:50:40Z</dcterms:modified>
</cp:coreProperties>
</file>