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3"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p:cViewPr>
        <p:scale>
          <a:sx n="60" d="100"/>
          <a:sy n="60" d="100"/>
        </p:scale>
        <p:origin x="-450"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0190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0196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9545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9174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57227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9336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66705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25574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50535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49155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0170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3/24/2021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51459355"/>
      </p:ext>
    </p:extLst>
  </p:cSld>
  <p:clrMap bg1="dk1" tx1="lt1" bg2="dk2" tx2="lt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8259B18A-29D5-495C-89B7-7F967470B75D}"/>
              </a:ext>
            </a:extLst>
          </p:cNvPr>
          <p:cNvSpPr>
            <a:spLocks noGrp="1"/>
          </p:cNvSpPr>
          <p:nvPr>
            <p:ph type="title"/>
          </p:nvPr>
        </p:nvSpPr>
        <p:spPr/>
        <p:txBody>
          <a:bodyPr/>
          <a:lstStyle/>
          <a:p>
            <a:endParaRPr lang="it-IT" dirty="0"/>
          </a:p>
        </p:txBody>
      </p:sp>
      <p:pic>
        <p:nvPicPr>
          <p:cNvPr id="3" name="Immagine 2">
            <a:extLst>
              <a:ext uri="{FF2B5EF4-FFF2-40B4-BE49-F238E27FC236}">
                <a16:creationId xmlns="" xmlns:a16="http://schemas.microsoft.com/office/drawing/2014/main" id="{DB3CEBD5-03F0-41A5-9EED-36E7C573E64F}"/>
              </a:ext>
            </a:extLst>
          </p:cNvPr>
          <p:cNvPicPr>
            <a:picLocks noChangeAspect="1"/>
          </p:cNvPicPr>
          <p:nvPr/>
        </p:nvPicPr>
        <p:blipFill rotWithShape="1">
          <a:blip r:embed="rId2"/>
          <a:srcRect t="7551" b="9374"/>
          <a:stretch/>
        </p:blipFill>
        <p:spPr>
          <a:xfrm>
            <a:off x="0" y="0"/>
            <a:ext cx="12376726" cy="6858000"/>
          </a:xfrm>
          <a:prstGeom prst="rect">
            <a:avLst/>
          </a:prstGeom>
        </p:spPr>
      </p:pic>
    </p:spTree>
    <p:extLst>
      <p:ext uri="{BB962C8B-B14F-4D97-AF65-F5344CB8AC3E}">
        <p14:creationId xmlns:p14="http://schemas.microsoft.com/office/powerpoint/2010/main" val="624681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hlinkClick r:id="rId2" action="ppaction://hlinksldjump"/>
            <a:extLst>
              <a:ext uri="{FF2B5EF4-FFF2-40B4-BE49-F238E27FC236}">
                <a16:creationId xmlns="" xmlns:a16="http://schemas.microsoft.com/office/drawing/2014/main" id="{858B7002-3653-42EC-A0F2-31590D38133F}"/>
              </a:ext>
            </a:extLst>
          </p:cNvPr>
          <p:cNvSpPr txBox="1"/>
          <p:nvPr/>
        </p:nvSpPr>
        <p:spPr>
          <a:xfrm>
            <a:off x="4805568" y="2695702"/>
            <a:ext cx="3639690" cy="954107"/>
          </a:xfrm>
          <a:prstGeom prst="rect">
            <a:avLst/>
          </a:prstGeom>
          <a:noFill/>
        </p:spPr>
        <p:txBody>
          <a:bodyPr wrap="square" rtlCol="0">
            <a:spAutoFit/>
          </a:bodyPr>
          <a:lstStyle/>
          <a:p>
            <a:r>
              <a:rPr lang="it-IT" sz="2800" dirty="0">
                <a:hlinkClick r:id="rId3" action="ppaction://hlinksldjump">
                  <a:extLst>
                    <a:ext uri="{A12FA001-AC4F-418D-AE19-62706E023703}">
                      <ahyp:hlinkClr xmlns="" xmlns:ahyp="http://schemas.microsoft.com/office/drawing/2018/hyperlinkcolor" val="tx"/>
                    </a:ext>
                  </a:extLst>
                </a:hlinkClick>
              </a:rPr>
              <a:t>WHAT IS CYBERBULLYING?</a:t>
            </a:r>
            <a:endParaRPr lang="it-IT" sz="2800" dirty="0"/>
          </a:p>
        </p:txBody>
      </p:sp>
      <p:sp>
        <p:nvSpPr>
          <p:cNvPr id="4" name="CasellaDiTesto 3">
            <a:extLst>
              <a:ext uri="{FF2B5EF4-FFF2-40B4-BE49-F238E27FC236}">
                <a16:creationId xmlns="" xmlns:a16="http://schemas.microsoft.com/office/drawing/2014/main" id="{A390E3BE-2344-477F-A33E-C28018044738}"/>
              </a:ext>
            </a:extLst>
          </p:cNvPr>
          <p:cNvSpPr txBox="1"/>
          <p:nvPr/>
        </p:nvSpPr>
        <p:spPr>
          <a:xfrm>
            <a:off x="8862244" y="1961063"/>
            <a:ext cx="2661314" cy="1077218"/>
          </a:xfrm>
          <a:prstGeom prst="rect">
            <a:avLst/>
          </a:prstGeom>
          <a:noFill/>
        </p:spPr>
        <p:txBody>
          <a:bodyPr wrap="square" rtlCol="0">
            <a:spAutoFit/>
          </a:bodyPr>
          <a:lstStyle/>
          <a:p>
            <a:r>
              <a:rPr lang="it-IT" sz="3200" dirty="0" smtClean="0">
                <a:hlinkClick r:id="rId2" action="ppaction://hlinksldjump">
                  <a:extLst>
                    <a:ext uri="{A12FA001-AC4F-418D-AE19-62706E023703}">
                      <ahyp:hlinkClr xmlns="" xmlns:ahyp="http://schemas.microsoft.com/office/drawing/2018/hyperlinkcolor" val="tx"/>
                    </a:ext>
                  </a:extLst>
                </a:hlinkClick>
              </a:rPr>
              <a:t>KEY </a:t>
            </a:r>
            <a:r>
              <a:rPr lang="it-IT" sz="3200" dirty="0">
                <a:hlinkClick r:id="rId2" action="ppaction://hlinksldjump">
                  <a:extLst>
                    <a:ext uri="{A12FA001-AC4F-418D-AE19-62706E023703}">
                      <ahyp:hlinkClr xmlns="" xmlns:ahyp="http://schemas.microsoft.com/office/drawing/2018/hyperlinkcolor" val="tx"/>
                    </a:ext>
                  </a:extLst>
                </a:hlinkClick>
              </a:rPr>
              <a:t>WORDS</a:t>
            </a:r>
            <a:r>
              <a:rPr lang="it-IT" sz="3200" dirty="0"/>
              <a:t> AND EFFECTS</a:t>
            </a:r>
          </a:p>
        </p:txBody>
      </p:sp>
      <p:sp>
        <p:nvSpPr>
          <p:cNvPr id="5" name="CasellaDiTesto 4">
            <a:extLst>
              <a:ext uri="{FF2B5EF4-FFF2-40B4-BE49-F238E27FC236}">
                <a16:creationId xmlns="" xmlns:a16="http://schemas.microsoft.com/office/drawing/2014/main" id="{667A880C-3701-461D-B9EE-0B3AD97C9BC4}"/>
              </a:ext>
            </a:extLst>
          </p:cNvPr>
          <p:cNvSpPr txBox="1"/>
          <p:nvPr/>
        </p:nvSpPr>
        <p:spPr>
          <a:xfrm>
            <a:off x="7887841" y="4373717"/>
            <a:ext cx="2961563" cy="954107"/>
          </a:xfrm>
          <a:prstGeom prst="rect">
            <a:avLst/>
          </a:prstGeom>
          <a:noFill/>
        </p:spPr>
        <p:txBody>
          <a:bodyPr wrap="square" rtlCol="0">
            <a:spAutoFit/>
          </a:bodyPr>
          <a:lstStyle/>
          <a:p>
            <a:r>
              <a:rPr lang="it-IT" sz="2800" dirty="0">
                <a:hlinkClick r:id="rId4" action="ppaction://hlinksldjump">
                  <a:extLst>
                    <a:ext uri="{A12FA001-AC4F-418D-AE19-62706E023703}">
                      <ahyp:hlinkClr xmlns="" xmlns:ahyp="http://schemas.microsoft.com/office/drawing/2018/hyperlinkcolor" val="tx"/>
                    </a:ext>
                  </a:extLst>
                </a:hlinkClick>
              </a:rPr>
              <a:t>-PREVENTING CYBERBULLYING</a:t>
            </a:r>
            <a:endParaRPr lang="it-IT" sz="2800" dirty="0"/>
          </a:p>
        </p:txBody>
      </p:sp>
      <p:sp>
        <p:nvSpPr>
          <p:cNvPr id="7" name="CasellaDiTesto 6">
            <a:extLst>
              <a:ext uri="{FF2B5EF4-FFF2-40B4-BE49-F238E27FC236}">
                <a16:creationId xmlns="" xmlns:a16="http://schemas.microsoft.com/office/drawing/2014/main" id="{ED6BA336-7643-49F5-9C6D-2B087443453E}"/>
              </a:ext>
            </a:extLst>
          </p:cNvPr>
          <p:cNvSpPr txBox="1"/>
          <p:nvPr/>
        </p:nvSpPr>
        <p:spPr>
          <a:xfrm>
            <a:off x="549173" y="1787761"/>
            <a:ext cx="2661313" cy="1569660"/>
          </a:xfrm>
          <a:prstGeom prst="rect">
            <a:avLst/>
          </a:prstGeom>
          <a:noFill/>
        </p:spPr>
        <p:txBody>
          <a:bodyPr wrap="square" rtlCol="0">
            <a:spAutoFit/>
          </a:bodyPr>
          <a:lstStyle/>
          <a:p>
            <a:r>
              <a:rPr lang="en-US" sz="2400" dirty="0">
                <a:hlinkClick r:id="rId5" action="ppaction://hlinksldjump">
                  <a:extLst>
                    <a:ext uri="{A12FA001-AC4F-418D-AE19-62706E023703}">
                      <ahyp:hlinkClr xmlns="" xmlns:ahyp="http://schemas.microsoft.com/office/drawing/2018/hyperlinkcolor" val="tx"/>
                    </a:ext>
                  </a:extLst>
                </a:hlinkClick>
              </a:rPr>
              <a:t>WHAT DOES THE WORD CYBERBULLYING MEAN?</a:t>
            </a:r>
            <a:endParaRPr lang="it-IT" sz="2400" dirty="0"/>
          </a:p>
        </p:txBody>
      </p:sp>
      <p:sp>
        <p:nvSpPr>
          <p:cNvPr id="9" name="CasellaDiTesto 8">
            <a:extLst>
              <a:ext uri="{FF2B5EF4-FFF2-40B4-BE49-F238E27FC236}">
                <a16:creationId xmlns="" xmlns:a16="http://schemas.microsoft.com/office/drawing/2014/main" id="{958E242E-8FDB-400E-88C9-ACC512CF9A1B}"/>
              </a:ext>
            </a:extLst>
          </p:cNvPr>
          <p:cNvSpPr txBox="1"/>
          <p:nvPr/>
        </p:nvSpPr>
        <p:spPr>
          <a:xfrm>
            <a:off x="1113997" y="4480815"/>
            <a:ext cx="3190164" cy="1200329"/>
          </a:xfrm>
          <a:prstGeom prst="rect">
            <a:avLst/>
          </a:prstGeom>
          <a:noFill/>
        </p:spPr>
        <p:txBody>
          <a:bodyPr wrap="square">
            <a:spAutoFit/>
          </a:bodyPr>
          <a:lstStyle/>
          <a:p>
            <a:r>
              <a:rPr lang="en-US" sz="2400" b="0" i="0" dirty="0">
                <a:effectLst/>
                <a:latin typeface="Montserrat"/>
                <a:hlinkClick r:id="rId6" action="ppaction://hlinksldjump">
                  <a:extLst>
                    <a:ext uri="{A12FA001-AC4F-418D-AE19-62706E023703}">
                      <ahyp:hlinkClr xmlns="" xmlns:ahyp="http://schemas.microsoft.com/office/drawing/2018/hyperlinkcolor" val="tx"/>
                    </a:ext>
                  </a:extLst>
                </a:hlinkClick>
              </a:rPr>
              <a:t>HOW DOES IT DIFFER FROM OTHER FORMS OF BULLYING</a:t>
            </a:r>
            <a:r>
              <a:rPr lang="en-US" sz="2000" b="0" i="0" dirty="0">
                <a:effectLst/>
                <a:latin typeface="Montserrat"/>
                <a:hlinkClick r:id="rId6" action="ppaction://hlinksldjump">
                  <a:extLst>
                    <a:ext uri="{A12FA001-AC4F-418D-AE19-62706E023703}">
                      <ahyp:hlinkClr xmlns="" xmlns:ahyp="http://schemas.microsoft.com/office/drawing/2018/hyperlinkcolor" val="tx"/>
                    </a:ext>
                  </a:extLst>
                </a:hlinkClick>
              </a:rPr>
              <a:t>?</a:t>
            </a:r>
            <a:endParaRPr lang="it-IT" sz="2000" dirty="0"/>
          </a:p>
        </p:txBody>
      </p:sp>
      <p:sp>
        <p:nvSpPr>
          <p:cNvPr id="11" name="CasellaDiTesto 10">
            <a:extLst>
              <a:ext uri="{FF2B5EF4-FFF2-40B4-BE49-F238E27FC236}">
                <a16:creationId xmlns="" xmlns:a16="http://schemas.microsoft.com/office/drawing/2014/main" id="{3409719C-9830-4002-9237-DE909C85173D}"/>
              </a:ext>
            </a:extLst>
          </p:cNvPr>
          <p:cNvSpPr txBox="1"/>
          <p:nvPr/>
        </p:nvSpPr>
        <p:spPr>
          <a:xfrm>
            <a:off x="2599898" y="484358"/>
            <a:ext cx="6764172" cy="830997"/>
          </a:xfrm>
          <a:prstGeom prst="rect">
            <a:avLst/>
          </a:prstGeom>
          <a:solidFill>
            <a:srgbClr val="C00000"/>
          </a:solidFill>
        </p:spPr>
        <p:txBody>
          <a:bodyPr wrap="square">
            <a:spAutoFit/>
          </a:bodyPr>
          <a:lstStyle/>
          <a:p>
            <a:r>
              <a:rPr lang="en-US" sz="2800" dirty="0"/>
              <a:t>EVERYTHING YOU NEED TO KNOW ABOUT CYBERBULLYING</a:t>
            </a:r>
            <a:endParaRPr lang="it-IT" sz="2800" dirty="0"/>
          </a:p>
        </p:txBody>
      </p:sp>
      <p:cxnSp>
        <p:nvCxnSpPr>
          <p:cNvPr id="14" name="Connettore 2 13">
            <a:extLst>
              <a:ext uri="{FF2B5EF4-FFF2-40B4-BE49-F238E27FC236}">
                <a16:creationId xmlns="" xmlns:a16="http://schemas.microsoft.com/office/drawing/2014/main" id="{9DBD1913-1915-4BAB-A213-7441DD688524}"/>
              </a:ext>
            </a:extLst>
          </p:cNvPr>
          <p:cNvCxnSpPr>
            <a:stCxn id="11" idx="2"/>
            <a:endCxn id="7" idx="3"/>
          </p:cNvCxnSpPr>
          <p:nvPr/>
        </p:nvCxnSpPr>
        <p:spPr>
          <a:xfrm flipH="1">
            <a:off x="3210486" y="1315355"/>
            <a:ext cx="2771498" cy="125723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Connettore diritto 15">
            <a:extLst>
              <a:ext uri="{FF2B5EF4-FFF2-40B4-BE49-F238E27FC236}">
                <a16:creationId xmlns="" xmlns:a16="http://schemas.microsoft.com/office/drawing/2014/main" id="{395715BC-F909-436E-A719-C96EE438B648}"/>
              </a:ext>
            </a:extLst>
          </p:cNvPr>
          <p:cNvCxnSpPr>
            <a:stCxn id="11" idx="2"/>
            <a:endCxn id="9" idx="0"/>
          </p:cNvCxnSpPr>
          <p:nvPr/>
        </p:nvCxnSpPr>
        <p:spPr>
          <a:xfrm flipH="1">
            <a:off x="2709079" y="1315355"/>
            <a:ext cx="3272905" cy="3165460"/>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Connettore 2 17">
            <a:extLst>
              <a:ext uri="{FF2B5EF4-FFF2-40B4-BE49-F238E27FC236}">
                <a16:creationId xmlns="" xmlns:a16="http://schemas.microsoft.com/office/drawing/2014/main" id="{792B3200-D54C-442A-ACF3-F52D417D3B1F}"/>
              </a:ext>
            </a:extLst>
          </p:cNvPr>
          <p:cNvCxnSpPr>
            <a:cxnSpLocks/>
            <a:stCxn id="11" idx="2"/>
            <a:endCxn id="3" idx="0"/>
          </p:cNvCxnSpPr>
          <p:nvPr/>
        </p:nvCxnSpPr>
        <p:spPr>
          <a:xfrm>
            <a:off x="5981984" y="1315355"/>
            <a:ext cx="643429" cy="138034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 name="Connettore 2 20">
            <a:extLst>
              <a:ext uri="{FF2B5EF4-FFF2-40B4-BE49-F238E27FC236}">
                <a16:creationId xmlns="" xmlns:a16="http://schemas.microsoft.com/office/drawing/2014/main" id="{689FF2FD-83DE-4FCD-A40B-7D7BC636793D}"/>
              </a:ext>
            </a:extLst>
          </p:cNvPr>
          <p:cNvCxnSpPr>
            <a:stCxn id="11" idx="2"/>
            <a:endCxn id="11" idx="2"/>
          </p:cNvCxnSpPr>
          <p:nvPr/>
        </p:nvCxnSpPr>
        <p:spPr>
          <a:xfrm>
            <a:off x="5981984" y="1315355"/>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ttore 2 22">
            <a:extLst>
              <a:ext uri="{FF2B5EF4-FFF2-40B4-BE49-F238E27FC236}">
                <a16:creationId xmlns="" xmlns:a16="http://schemas.microsoft.com/office/drawing/2014/main" id="{B5BCDCB6-086D-4BF4-B7F3-61B04694AC51}"/>
              </a:ext>
            </a:extLst>
          </p:cNvPr>
          <p:cNvCxnSpPr>
            <a:cxnSpLocks/>
            <a:stCxn id="11" idx="2"/>
            <a:endCxn id="5" idx="0"/>
          </p:cNvCxnSpPr>
          <p:nvPr/>
        </p:nvCxnSpPr>
        <p:spPr>
          <a:xfrm>
            <a:off x="5981984" y="1315355"/>
            <a:ext cx="3386639" cy="305836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6" name="Connettore 2 25">
            <a:extLst>
              <a:ext uri="{FF2B5EF4-FFF2-40B4-BE49-F238E27FC236}">
                <a16:creationId xmlns="" xmlns:a16="http://schemas.microsoft.com/office/drawing/2014/main" id="{3CE9C3FA-D06F-47C4-8B05-69F7450F675F}"/>
              </a:ext>
            </a:extLst>
          </p:cNvPr>
          <p:cNvCxnSpPr>
            <a:cxnSpLocks/>
            <a:stCxn id="11" idx="2"/>
            <a:endCxn id="4" idx="1"/>
          </p:cNvCxnSpPr>
          <p:nvPr/>
        </p:nvCxnSpPr>
        <p:spPr>
          <a:xfrm>
            <a:off x="5981984" y="1315355"/>
            <a:ext cx="2880260" cy="118431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45815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5E7C8D58-75A2-4174-A6CB-AAD4FC9967CF}"/>
              </a:ext>
            </a:extLst>
          </p:cNvPr>
          <p:cNvSpPr txBox="1"/>
          <p:nvPr/>
        </p:nvSpPr>
        <p:spPr>
          <a:xfrm>
            <a:off x="775254" y="1769165"/>
            <a:ext cx="5320746" cy="3539430"/>
          </a:xfrm>
          <a:prstGeom prst="rect">
            <a:avLst/>
          </a:prstGeom>
          <a:noFill/>
        </p:spPr>
        <p:txBody>
          <a:bodyPr wrap="square" rtlCol="0">
            <a:spAutoFit/>
          </a:bodyPr>
          <a:lstStyle/>
          <a:p>
            <a:r>
              <a:rPr lang="en-US" sz="2800" dirty="0"/>
              <a:t>A frequently used definition of cyberbullying is "an aggressive, intentional act or behavior that is carried out by a group or an individual, using electronic forms of contact, repeatedly and over time against a victim who cannot easily defend him or herself.</a:t>
            </a:r>
            <a:endParaRPr lang="it-IT" sz="2800" dirty="0"/>
          </a:p>
        </p:txBody>
      </p:sp>
      <p:sp>
        <p:nvSpPr>
          <p:cNvPr id="5" name="CasellaDiTesto 4">
            <a:extLst>
              <a:ext uri="{FF2B5EF4-FFF2-40B4-BE49-F238E27FC236}">
                <a16:creationId xmlns="" xmlns:a16="http://schemas.microsoft.com/office/drawing/2014/main" id="{DC7F922A-B5F2-4711-B116-779E7BD8E0BE}"/>
              </a:ext>
            </a:extLst>
          </p:cNvPr>
          <p:cNvSpPr txBox="1"/>
          <p:nvPr/>
        </p:nvSpPr>
        <p:spPr>
          <a:xfrm>
            <a:off x="868018" y="815008"/>
            <a:ext cx="5227981" cy="461665"/>
          </a:xfrm>
          <a:prstGeom prst="rect">
            <a:avLst/>
          </a:prstGeom>
          <a:solidFill>
            <a:srgbClr val="C00000"/>
          </a:solidFill>
        </p:spPr>
        <p:txBody>
          <a:bodyPr wrap="square" rtlCol="0">
            <a:spAutoFit/>
          </a:bodyPr>
          <a:lstStyle/>
          <a:p>
            <a:r>
              <a:rPr lang="it-IT" sz="2800" dirty="0"/>
              <a:t>DEFINITION OF CYBERBULLYING</a:t>
            </a:r>
          </a:p>
        </p:txBody>
      </p:sp>
      <p:pic>
        <p:nvPicPr>
          <p:cNvPr id="2050" name="Picture 2" descr="Cyberbullying and Mental Health | Kids Helpline">
            <a:extLst>
              <a:ext uri="{FF2B5EF4-FFF2-40B4-BE49-F238E27FC236}">
                <a16:creationId xmlns="" xmlns:a16="http://schemas.microsoft.com/office/drawing/2014/main" id="{5FDECE9E-954E-4F0C-BB85-37A43912F3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935" y="642317"/>
            <a:ext cx="5410200" cy="5400675"/>
          </a:xfrm>
          <a:prstGeom prst="rect">
            <a:avLst/>
          </a:prstGeom>
          <a:noFill/>
          <a:extLst>
            <a:ext uri="{909E8E84-426E-40DD-AFC4-6F175D3DCCD1}">
              <a14:hiddenFill xmlns:a14="http://schemas.microsoft.com/office/drawing/2010/main">
                <a:solidFill>
                  <a:srgbClr val="FFFFFF"/>
                </a:solidFill>
              </a14:hiddenFill>
            </a:ext>
          </a:extLst>
        </p:spPr>
      </p:pic>
      <p:sp>
        <p:nvSpPr>
          <p:cNvPr id="6" name="Pulsante di azione: Home 5">
            <a:hlinkClick r:id="rId3" action="ppaction://hlinksldjump" highlightClick="1"/>
            <a:extLst>
              <a:ext uri="{FF2B5EF4-FFF2-40B4-BE49-F238E27FC236}">
                <a16:creationId xmlns="" xmlns:a16="http://schemas.microsoft.com/office/drawing/2014/main" id="{F9FFB5C5-8B4B-4A61-B6EB-2BB50997100A}"/>
              </a:ext>
            </a:extLst>
          </p:cNvPr>
          <p:cNvSpPr/>
          <p:nvPr/>
        </p:nvSpPr>
        <p:spPr>
          <a:xfrm>
            <a:off x="11062252" y="6042992"/>
            <a:ext cx="824948" cy="646043"/>
          </a:xfrm>
          <a:prstGeom prst="actionButtonHo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9985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 xmlns:a16="http://schemas.microsoft.com/office/drawing/2014/main" id="{72C34231-FBA6-403E-A1A8-8FE180D90B90}"/>
              </a:ext>
            </a:extLst>
          </p:cNvPr>
          <p:cNvSpPr txBox="1"/>
          <p:nvPr/>
        </p:nvSpPr>
        <p:spPr>
          <a:xfrm>
            <a:off x="6400799" y="3329609"/>
            <a:ext cx="4830418" cy="1754326"/>
          </a:xfrm>
          <a:prstGeom prst="rect">
            <a:avLst/>
          </a:prstGeom>
          <a:noFill/>
        </p:spPr>
        <p:txBody>
          <a:bodyPr wrap="square" rtlCol="0">
            <a:spAutoFit/>
          </a:bodyPr>
          <a:lstStyle/>
          <a:p>
            <a:endParaRPr lang="en-US" sz="3200" dirty="0"/>
          </a:p>
          <a:p>
            <a:r>
              <a:rPr lang="en-US" sz="2400" dirty="0"/>
              <a:t>Victims of cyberbullying may not know the identity of their bully, or why the bully is targeting them, based on the online nature of the interaction.</a:t>
            </a:r>
            <a:endParaRPr lang="it-IT" sz="2400" dirty="0"/>
          </a:p>
        </p:txBody>
      </p:sp>
      <p:sp>
        <p:nvSpPr>
          <p:cNvPr id="6" name="CasellaDiTesto 5">
            <a:extLst>
              <a:ext uri="{FF2B5EF4-FFF2-40B4-BE49-F238E27FC236}">
                <a16:creationId xmlns="" xmlns:a16="http://schemas.microsoft.com/office/drawing/2014/main" id="{74287E96-352B-4120-8E05-F1DC69C60288}"/>
              </a:ext>
            </a:extLst>
          </p:cNvPr>
          <p:cNvSpPr txBox="1"/>
          <p:nvPr/>
        </p:nvSpPr>
        <p:spPr>
          <a:xfrm>
            <a:off x="1047750" y="699105"/>
            <a:ext cx="4445276" cy="800219"/>
          </a:xfrm>
          <a:prstGeom prst="rect">
            <a:avLst/>
          </a:prstGeom>
          <a:solidFill>
            <a:srgbClr val="C00000"/>
          </a:solidFill>
        </p:spPr>
        <p:txBody>
          <a:bodyPr wrap="square">
            <a:spAutoFit/>
          </a:bodyPr>
          <a:lstStyle/>
          <a:p>
            <a:endParaRPr lang="it-IT" dirty="0"/>
          </a:p>
          <a:p>
            <a:r>
              <a:rPr lang="it-IT" sz="2800" dirty="0"/>
              <a:t>WHAT IS CYBERBULLYING:</a:t>
            </a:r>
          </a:p>
        </p:txBody>
      </p:sp>
      <p:sp>
        <p:nvSpPr>
          <p:cNvPr id="9" name="CasellaDiTesto 8">
            <a:extLst>
              <a:ext uri="{FF2B5EF4-FFF2-40B4-BE49-F238E27FC236}">
                <a16:creationId xmlns="" xmlns:a16="http://schemas.microsoft.com/office/drawing/2014/main" id="{8CF89A9F-421E-434F-943B-145E0EA8D6DD}"/>
              </a:ext>
            </a:extLst>
          </p:cNvPr>
          <p:cNvSpPr txBox="1"/>
          <p:nvPr/>
        </p:nvSpPr>
        <p:spPr>
          <a:xfrm>
            <a:off x="1157081" y="1757690"/>
            <a:ext cx="3762788" cy="4401205"/>
          </a:xfrm>
          <a:prstGeom prst="rect">
            <a:avLst/>
          </a:prstGeom>
          <a:noFill/>
        </p:spPr>
        <p:txBody>
          <a:bodyPr wrap="square">
            <a:spAutoFit/>
          </a:bodyPr>
          <a:lstStyle/>
          <a:p>
            <a:r>
              <a:rPr lang="en-US" sz="2800" dirty="0"/>
              <a:t>Cyberbullying is bullying that occurs on digital devices such as mobile phones, computers and tablets. Cyberbullying includes posting, posting or sharing negative, harmful, fake or mean content on someone else.</a:t>
            </a:r>
            <a:endParaRPr lang="it-IT" sz="2800" dirty="0"/>
          </a:p>
        </p:txBody>
      </p:sp>
      <p:pic>
        <p:nvPicPr>
          <p:cNvPr id="3075" name="Picture 3" descr="Bullismo, 4 ragazzi su dieci ne sono vittima">
            <a:extLst>
              <a:ext uri="{FF2B5EF4-FFF2-40B4-BE49-F238E27FC236}">
                <a16:creationId xmlns="" xmlns:a16="http://schemas.microsoft.com/office/drawing/2014/main" id="{A0266EB9-40E4-4616-B8BB-1E64A227C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5783" y="798237"/>
            <a:ext cx="4252050" cy="2829546"/>
          </a:xfrm>
          <a:prstGeom prst="rect">
            <a:avLst/>
          </a:prstGeom>
          <a:noFill/>
          <a:extLst>
            <a:ext uri="{909E8E84-426E-40DD-AFC4-6F175D3DCCD1}">
              <a14:hiddenFill xmlns:a14="http://schemas.microsoft.com/office/drawing/2010/main">
                <a:solidFill>
                  <a:srgbClr val="FFFFFF"/>
                </a:solidFill>
              </a14:hiddenFill>
            </a:ext>
          </a:extLst>
        </p:spPr>
      </p:pic>
      <p:sp>
        <p:nvSpPr>
          <p:cNvPr id="10" name="Pulsante di azione: Home 9">
            <a:hlinkClick r:id="rId3" action="ppaction://hlinksldjump" highlightClick="1"/>
            <a:extLst>
              <a:ext uri="{FF2B5EF4-FFF2-40B4-BE49-F238E27FC236}">
                <a16:creationId xmlns="" xmlns:a16="http://schemas.microsoft.com/office/drawing/2014/main" id="{CC410942-4A79-4841-B99A-0E4CCAC68013}"/>
              </a:ext>
            </a:extLst>
          </p:cNvPr>
          <p:cNvSpPr/>
          <p:nvPr/>
        </p:nvSpPr>
        <p:spPr>
          <a:xfrm>
            <a:off x="11131825" y="5807156"/>
            <a:ext cx="721863" cy="703478"/>
          </a:xfrm>
          <a:prstGeom prst="actionButtonHo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81790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 xmlns:a16="http://schemas.microsoft.com/office/drawing/2014/main" id="{F721263B-501D-4A0F-AD9A-878D7D3042EC}"/>
              </a:ext>
            </a:extLst>
          </p:cNvPr>
          <p:cNvSpPr txBox="1"/>
          <p:nvPr/>
        </p:nvSpPr>
        <p:spPr>
          <a:xfrm>
            <a:off x="1454840" y="904460"/>
            <a:ext cx="2968074" cy="584775"/>
          </a:xfrm>
          <a:prstGeom prst="rect">
            <a:avLst/>
          </a:prstGeom>
          <a:solidFill>
            <a:srgbClr val="C00000"/>
          </a:solidFill>
        </p:spPr>
        <p:txBody>
          <a:bodyPr wrap="square" rtlCol="0">
            <a:spAutoFit/>
          </a:bodyPr>
          <a:lstStyle/>
          <a:p>
            <a:r>
              <a:rPr lang="it-IT" sz="3200" dirty="0" smtClean="0"/>
              <a:t>KEY </a:t>
            </a:r>
            <a:r>
              <a:rPr lang="it-IT" sz="3200" dirty="0"/>
              <a:t>WORDS</a:t>
            </a:r>
          </a:p>
        </p:txBody>
      </p:sp>
      <p:sp>
        <p:nvSpPr>
          <p:cNvPr id="4" name="CasellaDiTesto 3">
            <a:extLst>
              <a:ext uri="{FF2B5EF4-FFF2-40B4-BE49-F238E27FC236}">
                <a16:creationId xmlns="" xmlns:a16="http://schemas.microsoft.com/office/drawing/2014/main" id="{D86FD9F5-1F81-4F00-BD9F-441A6AC1B987}"/>
              </a:ext>
            </a:extLst>
          </p:cNvPr>
          <p:cNvSpPr txBox="1"/>
          <p:nvPr/>
        </p:nvSpPr>
        <p:spPr>
          <a:xfrm>
            <a:off x="1454840" y="1816889"/>
            <a:ext cx="3431485" cy="3416320"/>
          </a:xfrm>
          <a:prstGeom prst="rect">
            <a:avLst/>
          </a:prstGeom>
          <a:noFill/>
        </p:spPr>
        <p:txBody>
          <a:bodyPr wrap="square">
            <a:spAutoFit/>
          </a:bodyPr>
          <a:lstStyle/>
          <a:p>
            <a:r>
              <a:rPr lang="en-US" sz="2400" dirty="0"/>
              <a:t>Torment</a:t>
            </a:r>
          </a:p>
          <a:p>
            <a:r>
              <a:rPr lang="en-US" sz="2400" dirty="0"/>
              <a:t>Target</a:t>
            </a:r>
          </a:p>
          <a:p>
            <a:r>
              <a:rPr lang="en-US" sz="2400" dirty="0"/>
              <a:t>Humiliate</a:t>
            </a:r>
          </a:p>
          <a:p>
            <a:r>
              <a:rPr lang="en-US" sz="2400" dirty="0"/>
              <a:t>Gossip</a:t>
            </a:r>
          </a:p>
          <a:p>
            <a:r>
              <a:rPr lang="en-US" sz="2400" dirty="0" err="1"/>
              <a:t>Demostration</a:t>
            </a:r>
            <a:endParaRPr lang="en-US" sz="2400" dirty="0"/>
          </a:p>
          <a:p>
            <a:r>
              <a:rPr lang="en-US" sz="2400" dirty="0"/>
              <a:t>Awareness</a:t>
            </a:r>
          </a:p>
          <a:p>
            <a:r>
              <a:rPr lang="en-US" sz="2400" dirty="0"/>
              <a:t>Stand up for</a:t>
            </a:r>
          </a:p>
          <a:p>
            <a:r>
              <a:rPr lang="en-US" sz="2400" dirty="0"/>
              <a:t>Self esteem</a:t>
            </a:r>
          </a:p>
          <a:p>
            <a:r>
              <a:rPr lang="en-US" sz="2400" dirty="0"/>
              <a:t>Anxiety</a:t>
            </a:r>
            <a:endParaRPr lang="it-IT" sz="2400" dirty="0"/>
          </a:p>
        </p:txBody>
      </p:sp>
      <p:sp>
        <p:nvSpPr>
          <p:cNvPr id="6" name="CasellaDiTesto 5">
            <a:extLst>
              <a:ext uri="{FF2B5EF4-FFF2-40B4-BE49-F238E27FC236}">
                <a16:creationId xmlns="" xmlns:a16="http://schemas.microsoft.com/office/drawing/2014/main" id="{AC0EC9ED-EF41-4785-8C25-9160252E91C3}"/>
              </a:ext>
            </a:extLst>
          </p:cNvPr>
          <p:cNvSpPr txBox="1"/>
          <p:nvPr/>
        </p:nvSpPr>
        <p:spPr>
          <a:xfrm>
            <a:off x="5625964" y="1375751"/>
            <a:ext cx="5347252" cy="3231654"/>
          </a:xfrm>
          <a:prstGeom prst="rect">
            <a:avLst/>
          </a:prstGeom>
          <a:noFill/>
        </p:spPr>
        <p:txBody>
          <a:bodyPr wrap="square">
            <a:spAutoFit/>
          </a:bodyPr>
          <a:lstStyle/>
          <a:p>
            <a:r>
              <a:rPr lang="en-US" sz="3600" dirty="0">
                <a:solidFill>
                  <a:schemeClr val="accent2">
                    <a:lumMod val="75000"/>
                  </a:schemeClr>
                </a:solidFill>
              </a:rPr>
              <a:t>What makes cyberbullying so hurtful?</a:t>
            </a:r>
          </a:p>
          <a:p>
            <a:r>
              <a:rPr lang="en-US" sz="2800" dirty="0"/>
              <a:t>It’s public – lots of people can see </a:t>
            </a:r>
            <a:r>
              <a:rPr lang="en-US" sz="2800" dirty="0" err="1"/>
              <a:t>itIt</a:t>
            </a:r>
            <a:r>
              <a:rPr lang="en-US" sz="2800" dirty="0"/>
              <a:t> spreads </a:t>
            </a:r>
            <a:r>
              <a:rPr lang="en-US" sz="2800" dirty="0" err="1"/>
              <a:t>quicklyIt</a:t>
            </a:r>
            <a:r>
              <a:rPr lang="en-US" sz="2800" dirty="0"/>
              <a:t> can be hard to </a:t>
            </a:r>
            <a:r>
              <a:rPr lang="en-US" sz="2800" dirty="0" err="1"/>
              <a:t>escapeThe</a:t>
            </a:r>
            <a:r>
              <a:rPr lang="en-US" sz="2800" dirty="0"/>
              <a:t> bully can be </a:t>
            </a:r>
            <a:r>
              <a:rPr lang="en-US" sz="2800" dirty="0" err="1"/>
              <a:t>anonymousRemoving</a:t>
            </a:r>
            <a:r>
              <a:rPr lang="en-US" sz="2800" dirty="0"/>
              <a:t> it can be a difficult process</a:t>
            </a:r>
            <a:endParaRPr lang="it-IT" sz="2800" dirty="0"/>
          </a:p>
        </p:txBody>
      </p:sp>
      <p:sp>
        <p:nvSpPr>
          <p:cNvPr id="8" name="Pulsante di azione: Home 7">
            <a:hlinkClick r:id="rId2" action="ppaction://hlinksldjump" highlightClick="1"/>
            <a:extLst>
              <a:ext uri="{FF2B5EF4-FFF2-40B4-BE49-F238E27FC236}">
                <a16:creationId xmlns="" xmlns:a16="http://schemas.microsoft.com/office/drawing/2014/main" id="{A4DE7BDD-4177-440F-9D56-15740CDEC013}"/>
              </a:ext>
            </a:extLst>
          </p:cNvPr>
          <p:cNvSpPr/>
          <p:nvPr/>
        </p:nvSpPr>
        <p:spPr>
          <a:xfrm>
            <a:off x="11191460" y="5923722"/>
            <a:ext cx="745435" cy="745435"/>
          </a:xfrm>
          <a:prstGeom prst="actionButtonHo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42747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C34A651D-19D0-4C69-99A7-64648A8920E5}"/>
              </a:ext>
            </a:extLst>
          </p:cNvPr>
          <p:cNvSpPr txBox="1"/>
          <p:nvPr/>
        </p:nvSpPr>
        <p:spPr>
          <a:xfrm>
            <a:off x="6067011" y="409097"/>
            <a:ext cx="4596020" cy="830997"/>
          </a:xfrm>
          <a:prstGeom prst="rect">
            <a:avLst/>
          </a:prstGeom>
          <a:solidFill>
            <a:srgbClr val="C00000"/>
          </a:solidFill>
        </p:spPr>
        <p:txBody>
          <a:bodyPr wrap="square" rtlCol="0">
            <a:spAutoFit/>
          </a:bodyPr>
          <a:lstStyle/>
          <a:p>
            <a:r>
              <a:rPr lang="en-US" sz="2000" dirty="0"/>
              <a:t> </a:t>
            </a:r>
            <a:r>
              <a:rPr lang="en-US" sz="2400" dirty="0"/>
              <a:t>DIFFERENCE BETWEEN BULLYING AND CYBERBULLYING</a:t>
            </a:r>
            <a:endParaRPr lang="it-IT" sz="2000" dirty="0"/>
          </a:p>
        </p:txBody>
      </p:sp>
      <p:sp>
        <p:nvSpPr>
          <p:cNvPr id="4" name="CasellaDiTesto 3">
            <a:extLst>
              <a:ext uri="{FF2B5EF4-FFF2-40B4-BE49-F238E27FC236}">
                <a16:creationId xmlns="" xmlns:a16="http://schemas.microsoft.com/office/drawing/2014/main" id="{71D8258C-B65E-470C-ABD3-47744506B05A}"/>
              </a:ext>
            </a:extLst>
          </p:cNvPr>
          <p:cNvSpPr txBox="1"/>
          <p:nvPr/>
        </p:nvSpPr>
        <p:spPr>
          <a:xfrm>
            <a:off x="6309692" y="1684337"/>
            <a:ext cx="3604591" cy="4524315"/>
          </a:xfrm>
          <a:prstGeom prst="rect">
            <a:avLst/>
          </a:prstGeom>
          <a:noFill/>
        </p:spPr>
        <p:txBody>
          <a:bodyPr wrap="square" rtlCol="0">
            <a:spAutoFit/>
          </a:bodyPr>
          <a:lstStyle/>
          <a:p>
            <a:r>
              <a:rPr lang="en-US" sz="2400" dirty="0"/>
              <a:t>While bullies are students, classmates or institute friends known to the victim, cyberbullies can be anonymous, pretend to be anonymous and solicit the inclusion of other anonymous 'friends', so that the person is often not even aware of the identity of those with whom they are interacting</a:t>
            </a:r>
            <a:endParaRPr lang="it-IT" sz="2400" dirty="0"/>
          </a:p>
        </p:txBody>
      </p:sp>
      <p:pic>
        <p:nvPicPr>
          <p:cNvPr id="5" name="Immagine 4">
            <a:extLst>
              <a:ext uri="{FF2B5EF4-FFF2-40B4-BE49-F238E27FC236}">
                <a16:creationId xmlns="" xmlns:a16="http://schemas.microsoft.com/office/drawing/2014/main" id="{C69D2450-9E82-4EC0-A81B-DE53B9678295}"/>
              </a:ext>
            </a:extLst>
          </p:cNvPr>
          <p:cNvPicPr>
            <a:picLocks noChangeAspect="1"/>
          </p:cNvPicPr>
          <p:nvPr/>
        </p:nvPicPr>
        <p:blipFill>
          <a:blip r:embed="rId2"/>
          <a:stretch>
            <a:fillRect/>
          </a:stretch>
        </p:blipFill>
        <p:spPr>
          <a:xfrm>
            <a:off x="1157080" y="540227"/>
            <a:ext cx="4596020" cy="5668425"/>
          </a:xfrm>
          <a:prstGeom prst="rect">
            <a:avLst/>
          </a:prstGeom>
        </p:spPr>
      </p:pic>
      <p:sp>
        <p:nvSpPr>
          <p:cNvPr id="6" name="Pulsante di azione: Home 5">
            <a:hlinkClick r:id="rId3" action="ppaction://hlinksldjump" highlightClick="1"/>
            <a:extLst>
              <a:ext uri="{FF2B5EF4-FFF2-40B4-BE49-F238E27FC236}">
                <a16:creationId xmlns="" xmlns:a16="http://schemas.microsoft.com/office/drawing/2014/main" id="{0FF99794-7FA1-416E-BAA7-E984EF5FCD7E}"/>
              </a:ext>
            </a:extLst>
          </p:cNvPr>
          <p:cNvSpPr/>
          <p:nvPr/>
        </p:nvSpPr>
        <p:spPr>
          <a:xfrm>
            <a:off x="11012557" y="5834270"/>
            <a:ext cx="805069" cy="735495"/>
          </a:xfrm>
          <a:prstGeom prst="actionButtonHo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88588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 xmlns:a16="http://schemas.microsoft.com/office/drawing/2014/main" id="{CD9A1353-1990-4A20-A973-B03CA199E847}"/>
              </a:ext>
            </a:extLst>
          </p:cNvPr>
          <p:cNvSpPr txBox="1"/>
          <p:nvPr/>
        </p:nvSpPr>
        <p:spPr>
          <a:xfrm>
            <a:off x="1080881" y="1798408"/>
            <a:ext cx="4673876" cy="3970318"/>
          </a:xfrm>
          <a:prstGeom prst="rect">
            <a:avLst/>
          </a:prstGeom>
          <a:noFill/>
        </p:spPr>
        <p:txBody>
          <a:bodyPr wrap="square">
            <a:spAutoFit/>
          </a:bodyPr>
          <a:lstStyle/>
          <a:p>
            <a:r>
              <a:rPr lang="en-US" dirty="0">
                <a:solidFill>
                  <a:schemeClr val="accent2">
                    <a:lumMod val="75000"/>
                  </a:schemeClr>
                </a:solidFill>
              </a:rPr>
              <a:t>It’s important to respond if you see others being cyberbullied You can help to stop cyberbullying. Here’s what you can do:</a:t>
            </a:r>
          </a:p>
          <a:p>
            <a:endParaRPr lang="en-US" dirty="0">
              <a:solidFill>
                <a:schemeClr val="accent2">
                  <a:lumMod val="75000"/>
                </a:schemeClr>
              </a:solidFill>
            </a:endParaRPr>
          </a:p>
          <a:p>
            <a:r>
              <a:rPr lang="en-US" dirty="0"/>
              <a:t>Get someone to help you report it.</a:t>
            </a:r>
          </a:p>
          <a:p>
            <a:r>
              <a:rPr lang="en-US" dirty="0"/>
              <a:t>Don’t forward or share it .</a:t>
            </a:r>
          </a:p>
          <a:p>
            <a:r>
              <a:rPr lang="en-US" dirty="0"/>
              <a:t>Don’t take part in it.</a:t>
            </a:r>
          </a:p>
          <a:p>
            <a:r>
              <a:rPr lang="en-US" dirty="0"/>
              <a:t>Leave the group or conversation. </a:t>
            </a:r>
          </a:p>
          <a:p>
            <a:r>
              <a:rPr lang="en-US" dirty="0"/>
              <a:t>Say something kind or positive to the person being cyberbullied If it’s safe, take a stand against it and ask the bully to stop.</a:t>
            </a:r>
          </a:p>
          <a:p>
            <a:r>
              <a:rPr lang="en-US" dirty="0"/>
              <a:t>Let the bully know that what they’re doing is NOT ok.</a:t>
            </a:r>
          </a:p>
          <a:p>
            <a:r>
              <a:rPr lang="en-US" dirty="0"/>
              <a:t>Talk to the person being cyberbullied privately and ask if they’re ok and if they need help</a:t>
            </a:r>
            <a:endParaRPr lang="it-IT" dirty="0"/>
          </a:p>
        </p:txBody>
      </p:sp>
      <p:sp>
        <p:nvSpPr>
          <p:cNvPr id="4" name="CasellaDiTesto 3">
            <a:extLst>
              <a:ext uri="{FF2B5EF4-FFF2-40B4-BE49-F238E27FC236}">
                <a16:creationId xmlns="" xmlns:a16="http://schemas.microsoft.com/office/drawing/2014/main" id="{426D5C44-D6C6-4E13-B2D2-9853400DB2CE}"/>
              </a:ext>
            </a:extLst>
          </p:cNvPr>
          <p:cNvSpPr txBox="1"/>
          <p:nvPr/>
        </p:nvSpPr>
        <p:spPr>
          <a:xfrm>
            <a:off x="1080881" y="656129"/>
            <a:ext cx="3232702" cy="523220"/>
          </a:xfrm>
          <a:prstGeom prst="rect">
            <a:avLst/>
          </a:prstGeom>
          <a:solidFill>
            <a:srgbClr val="C00000"/>
          </a:solidFill>
        </p:spPr>
        <p:txBody>
          <a:bodyPr wrap="square" rtlCol="0">
            <a:spAutoFit/>
          </a:bodyPr>
          <a:lstStyle/>
          <a:p>
            <a:r>
              <a:rPr lang="it-IT" sz="2800" dirty="0"/>
              <a:t>PREVENTION</a:t>
            </a:r>
            <a:r>
              <a:rPr lang="it-IT" dirty="0"/>
              <a:t> </a:t>
            </a:r>
          </a:p>
        </p:txBody>
      </p:sp>
      <p:sp>
        <p:nvSpPr>
          <p:cNvPr id="8" name="Pulsante di azione: Home 7">
            <a:hlinkClick r:id="rId2" action="ppaction://hlinksldjump" highlightClick="1"/>
            <a:extLst>
              <a:ext uri="{FF2B5EF4-FFF2-40B4-BE49-F238E27FC236}">
                <a16:creationId xmlns="" xmlns:a16="http://schemas.microsoft.com/office/drawing/2014/main" id="{ABF7BEC6-4B35-4229-885B-B986F1E435E8}"/>
              </a:ext>
            </a:extLst>
          </p:cNvPr>
          <p:cNvSpPr/>
          <p:nvPr/>
        </p:nvSpPr>
        <p:spPr>
          <a:xfrm>
            <a:off x="11380304" y="6052930"/>
            <a:ext cx="665922" cy="630720"/>
          </a:xfrm>
          <a:prstGeom prst="actionButtonHom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102" name="Picture 6">
            <a:extLst>
              <a:ext uri="{FF2B5EF4-FFF2-40B4-BE49-F238E27FC236}">
                <a16:creationId xmlns="" xmlns:a16="http://schemas.microsoft.com/office/drawing/2014/main" id="{7DE7FBF4-FF94-4FDD-8688-1792FE46D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132" y="354567"/>
            <a:ext cx="4852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5895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866</TotalTime>
  <Words>362</Words>
  <Application>Microsoft Office PowerPoint</Application>
  <PresentationFormat>Personalizzato</PresentationFormat>
  <Paragraphs>37</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cyberbullyng</dc:title>
  <dc:creator>Ale Marano</dc:creator>
  <cp:lastModifiedBy>HP</cp:lastModifiedBy>
  <cp:revision>20</cp:revision>
  <dcterms:created xsi:type="dcterms:W3CDTF">2021-03-18T11:05:08Z</dcterms:created>
  <dcterms:modified xsi:type="dcterms:W3CDTF">2021-03-24T19:28:43Z</dcterms:modified>
</cp:coreProperties>
</file>