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61" r:id="rId4"/>
    <p:sldId id="262" r:id="rId5"/>
    <p:sldId id="263" r:id="rId6"/>
    <p:sldId id="264"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snapToGrid="0">
      <p:cViewPr varScale="1">
        <p:scale>
          <a:sx n="88" d="100"/>
          <a:sy n="88" d="100"/>
        </p:scale>
        <p:origin x="35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1233098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705620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233547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C2C017B6-EAE7-4BC9-AC81-D123AD62E267}" type="datetimeFigureOut">
              <a:rPr lang="it-IT" smtClean="0"/>
              <a:t>18/03/2021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2490226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C2C017B6-EAE7-4BC9-AC81-D123AD62E267}" type="datetimeFigureOut">
              <a:rPr lang="it-IT" smtClean="0"/>
              <a:t>18/03/2021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3953895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7" name="Date Placeholder 2"/>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3"/>
          <p:cNvSpPr>
            <a:spLocks noGrp="1"/>
          </p:cNvSpPr>
          <p:nvPr>
            <p:ph type="ftr" sz="quarter" idx="11"/>
          </p:nvPr>
        </p:nvSpPr>
        <p:spPr/>
        <p:txBody>
          <a:bodyPr/>
          <a:lstStyle/>
          <a:p>
            <a:endParaRPr lang="it-IT"/>
          </a:p>
        </p:txBody>
      </p:sp>
      <p:sp>
        <p:nvSpPr>
          <p:cNvPr id="6" name="Slide Number Placeholder 4"/>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2553006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2"/>
          <p:cNvSpPr>
            <a:spLocks noGrp="1"/>
          </p:cNvSpPr>
          <p:nvPr>
            <p:ph type="ftr" sz="quarter" idx="11"/>
          </p:nvPr>
        </p:nvSpPr>
        <p:spPr/>
        <p:txBody>
          <a:bodyPr/>
          <a:lstStyle/>
          <a:p>
            <a:endParaRPr lang="it-IT"/>
          </a:p>
        </p:txBody>
      </p:sp>
      <p:sp>
        <p:nvSpPr>
          <p:cNvPr id="6" name="Slide Number Placeholder 3"/>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695386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7" name="Date Placeholder 4"/>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5"/>
          <p:cNvSpPr>
            <a:spLocks noGrp="1"/>
          </p:cNvSpPr>
          <p:nvPr>
            <p:ph type="ftr" sz="quarter" idx="11"/>
          </p:nvPr>
        </p:nvSpPr>
        <p:spPr/>
        <p:txBody>
          <a:bodyPr/>
          <a:lstStyle/>
          <a:p>
            <a:endParaRPr lang="it-IT"/>
          </a:p>
        </p:txBody>
      </p:sp>
      <p:sp>
        <p:nvSpPr>
          <p:cNvPr id="6" name="Slide Number Placeholder 6"/>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81195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C2C017B6-EAE7-4BC9-AC81-D123AD62E267}" type="datetimeFigureOut">
              <a:rPr lang="it-IT" smtClean="0"/>
              <a:t>18/03/2021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2174190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C2C017B6-EAE7-4BC9-AC81-D123AD62E267}" type="datetimeFigureOut">
              <a:rPr lang="it-IT" smtClean="0"/>
              <a:t>18/03/2021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4136939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it-IT" smtClean="0"/>
              <a:t>Fare clic per modificare lo stile del titolo</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510480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it-IT" smtClean="0"/>
              <a:t>Fare clic per modificare lo stile del titolo</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94646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4065583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4"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22940763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4"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1222966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nchorCtr="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2426709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C2C017B6-EAE7-4BC9-AC81-D123AD62E267}" type="datetimeFigureOut">
              <a:rPr lang="it-IT" smtClean="0"/>
              <a:t>18/03/2021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00168B4-C433-40BE-8929-2EDACF7D3BC1}" type="slidenum">
              <a:rPr lang="it-IT" smtClean="0"/>
              <a:t>‹N›</a:t>
            </a:fld>
            <a:endParaRPr lang="it-IT"/>
          </a:p>
        </p:txBody>
      </p:sp>
    </p:spTree>
    <p:extLst>
      <p:ext uri="{BB962C8B-B14F-4D97-AF65-F5344CB8AC3E}">
        <p14:creationId xmlns:p14="http://schemas.microsoft.com/office/powerpoint/2010/main" val="426547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2C017B6-EAE7-4BC9-AC81-D123AD62E267}" type="datetimeFigureOut">
              <a:rPr lang="it-IT" smtClean="0"/>
              <a:t>18/03/2021</a:t>
            </a:fld>
            <a:endParaRPr lang="it-IT"/>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t-IT"/>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00168B4-C433-40BE-8929-2EDACF7D3BC1}" type="slidenum">
              <a:rPr lang="it-IT" smtClean="0"/>
              <a:t>‹N›</a:t>
            </a:fld>
            <a:endParaRPr lang="it-IT"/>
          </a:p>
        </p:txBody>
      </p:sp>
    </p:spTree>
    <p:extLst>
      <p:ext uri="{BB962C8B-B14F-4D97-AF65-F5344CB8AC3E}">
        <p14:creationId xmlns:p14="http://schemas.microsoft.com/office/powerpoint/2010/main" val="3346234129"/>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108428" y="1638868"/>
            <a:ext cx="7960744" cy="2359925"/>
          </a:xfrm>
        </p:spPr>
        <p:txBody>
          <a:bodyPr/>
          <a:lstStyle/>
          <a:p>
            <a:r>
              <a:rPr lang="it-IT" dirty="0" smtClean="0"/>
              <a:t>CYBERBULLYING</a:t>
            </a:r>
            <a:endParaRPr lang="it-IT" dirty="0"/>
          </a:p>
        </p:txBody>
      </p:sp>
      <p:sp>
        <p:nvSpPr>
          <p:cNvPr id="3" name="Sottotitolo 2"/>
          <p:cNvSpPr>
            <a:spLocks noGrp="1"/>
          </p:cNvSpPr>
          <p:nvPr>
            <p:ph type="subTitle" idx="1"/>
          </p:nvPr>
        </p:nvSpPr>
        <p:spPr>
          <a:xfrm>
            <a:off x="4913194" y="3998794"/>
            <a:ext cx="7438030" cy="1060416"/>
          </a:xfrm>
        </p:spPr>
        <p:txBody>
          <a:bodyPr>
            <a:normAutofit/>
          </a:bodyPr>
          <a:lstStyle/>
          <a:p>
            <a:r>
              <a:rPr lang="it-IT" dirty="0" smtClean="0"/>
              <a:t>WHAT IS IT AND WHAT ARE ITS CONSEQUENCES?</a:t>
            </a:r>
            <a:endParaRPr lang="it-IT" dirty="0"/>
          </a:p>
        </p:txBody>
      </p:sp>
      <p:pic>
        <p:nvPicPr>
          <p:cNvPr id="4" name="Immagine 3" descr="Pressenza - Il metodo finlandese che ha eliminato il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636" y="196314"/>
            <a:ext cx="5580808" cy="2209070"/>
          </a:xfrm>
          <a:prstGeom prst="rect">
            <a:avLst/>
          </a:prstGeom>
          <a:ln>
            <a:noFill/>
          </a:ln>
          <a:effectLst>
            <a:outerShdw blurRad="190500" algn="tl" rotWithShape="0">
              <a:srgbClr val="000000">
                <a:alpha val="70000"/>
              </a:srgbClr>
            </a:outerShdw>
          </a:effectLst>
        </p:spPr>
      </p:pic>
      <p:pic>
        <p:nvPicPr>
          <p:cNvPr id="5" name="Immagine 4" descr="Formazione gratuita su Social media, ragazzi 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0098" y="196314"/>
            <a:ext cx="3905010" cy="220907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2618804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par>
                                <p:cTn id="26" presetID="22" presetClass="entr" presetSubtype="4"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par>
                                <p:cTn id="29" presetID="22" presetClass="entr" presetSubtype="4"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4226" y="661723"/>
            <a:ext cx="9404723" cy="1400530"/>
          </a:xfrm>
        </p:spPr>
        <p:txBody>
          <a:bodyPr/>
          <a:lstStyle/>
          <a:p>
            <a:r>
              <a:rPr lang="it-IT" dirty="0" smtClean="0"/>
              <a:t>WHAT IS CYBERBULLYING?</a:t>
            </a:r>
            <a:endParaRPr lang="it-IT" dirty="0"/>
          </a:p>
        </p:txBody>
      </p:sp>
      <p:sp>
        <p:nvSpPr>
          <p:cNvPr id="3" name="Segnaposto contenuto 2"/>
          <p:cNvSpPr>
            <a:spLocks noGrp="1"/>
          </p:cNvSpPr>
          <p:nvPr>
            <p:ph idx="1"/>
          </p:nvPr>
        </p:nvSpPr>
        <p:spPr>
          <a:xfrm>
            <a:off x="254226" y="1647969"/>
            <a:ext cx="8466693" cy="4195481"/>
          </a:xfrm>
        </p:spPr>
        <p:txBody>
          <a:bodyPr>
            <a:normAutofit fontScale="92500" lnSpcReduction="10000"/>
          </a:bodyPr>
          <a:lstStyle/>
          <a:p>
            <a:endParaRPr lang="it-IT" dirty="0"/>
          </a:p>
          <a:p>
            <a:r>
              <a:rPr lang="en-US" dirty="0"/>
              <a:t>Cyberbullying is a new generation, a kind of online bullying. The internet has opened up new possibilities for all of us. The other side of the coin, however, is represented by the risks associated with </a:t>
            </a:r>
            <a:r>
              <a:rPr lang="en-US" dirty="0" smtClean="0"/>
              <a:t>the improper </a:t>
            </a:r>
            <a:r>
              <a:rPr lang="en-US" dirty="0"/>
              <a:t>use of this tool, as in the case of cyberbullying. The one carried out online is also an intentional aggressive act, conducted by an individual or group of individuals, </a:t>
            </a:r>
            <a:r>
              <a:rPr lang="en-US" dirty="0" smtClean="0"/>
              <a:t>but it </a:t>
            </a:r>
            <a:r>
              <a:rPr lang="en-US" dirty="0"/>
              <a:t>makes use of various forms of electronic contact, i.e. different methods offered by new media, especially social networks (Facebook, Twitter, Instagram ...) , chats, phone calls and messages. It also has its own characteristics that make it more pervasive and unstoppable. If, in fact, bullying was traditionally understood as a form of abuse, single or group, which implied the direct relationship between bully and victim, in cyberbullying the boundaries are much wider because they travel through the internet.</a:t>
            </a:r>
            <a:endParaRPr lang="it-IT" dirty="0"/>
          </a:p>
        </p:txBody>
      </p:sp>
      <p:pic>
        <p:nvPicPr>
          <p:cNvPr id="5" name="Immagine 4" descr="Pornografia e cyber violenza: esiste una correlazione? - Boss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8341" y="2466888"/>
            <a:ext cx="3184478" cy="22142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7619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80">
                                          <p:stCondLst>
                                            <p:cond delay="0"/>
                                          </p:stCondLst>
                                        </p:cTn>
                                        <p:tgtEl>
                                          <p:spTgt spid="3">
                                            <p:txEl>
                                              <p:pRg st="1" end="1"/>
                                            </p:txEl>
                                          </p:spTgt>
                                        </p:tgtEl>
                                      </p:cBhvr>
                                    </p:animEffect>
                                    <p:anim calcmode="lin" valueType="num">
                                      <p:cBhvr>
                                        <p:cTn id="1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1" end="1"/>
                                            </p:txEl>
                                          </p:spTgt>
                                        </p:tgtEl>
                                      </p:cBhvr>
                                      <p:to x="100000" y="60000"/>
                                    </p:animScale>
                                    <p:animScale>
                                      <p:cBhvr>
                                        <p:cTn id="19" dur="166" decel="50000">
                                          <p:stCondLst>
                                            <p:cond delay="676"/>
                                          </p:stCondLst>
                                        </p:cTn>
                                        <p:tgtEl>
                                          <p:spTgt spid="3">
                                            <p:txEl>
                                              <p:pRg st="1" end="1"/>
                                            </p:txEl>
                                          </p:spTgt>
                                        </p:tgtEl>
                                      </p:cBhvr>
                                      <p:to x="100000" y="100000"/>
                                    </p:animScale>
                                    <p:animScale>
                                      <p:cBhvr>
                                        <p:cTn id="20" dur="26">
                                          <p:stCondLst>
                                            <p:cond delay="1312"/>
                                          </p:stCondLst>
                                        </p:cTn>
                                        <p:tgtEl>
                                          <p:spTgt spid="3">
                                            <p:txEl>
                                              <p:pRg st="1" end="1"/>
                                            </p:txEl>
                                          </p:spTgt>
                                        </p:tgtEl>
                                      </p:cBhvr>
                                      <p:to x="100000" y="80000"/>
                                    </p:animScale>
                                    <p:animScale>
                                      <p:cBhvr>
                                        <p:cTn id="21" dur="166" decel="50000">
                                          <p:stCondLst>
                                            <p:cond delay="1338"/>
                                          </p:stCondLst>
                                        </p:cTn>
                                        <p:tgtEl>
                                          <p:spTgt spid="3">
                                            <p:txEl>
                                              <p:pRg st="1" end="1"/>
                                            </p:txEl>
                                          </p:spTgt>
                                        </p:tgtEl>
                                      </p:cBhvr>
                                      <p:to x="100000" y="100000"/>
                                    </p:animScale>
                                    <p:animScale>
                                      <p:cBhvr>
                                        <p:cTn id="22" dur="26">
                                          <p:stCondLst>
                                            <p:cond delay="1642"/>
                                          </p:stCondLst>
                                        </p:cTn>
                                        <p:tgtEl>
                                          <p:spTgt spid="3">
                                            <p:txEl>
                                              <p:pRg st="1" end="1"/>
                                            </p:txEl>
                                          </p:spTgt>
                                        </p:tgtEl>
                                      </p:cBhvr>
                                      <p:to x="100000" y="90000"/>
                                    </p:animScale>
                                    <p:animScale>
                                      <p:cBhvr>
                                        <p:cTn id="23" dur="166" decel="50000">
                                          <p:stCondLst>
                                            <p:cond delay="1668"/>
                                          </p:stCondLst>
                                        </p:cTn>
                                        <p:tgtEl>
                                          <p:spTgt spid="3">
                                            <p:txEl>
                                              <p:pRg st="1" end="1"/>
                                            </p:txEl>
                                          </p:spTgt>
                                        </p:tgtEl>
                                      </p:cBhvr>
                                      <p:to x="100000" y="100000"/>
                                    </p:animScale>
                                    <p:animScale>
                                      <p:cBhvr>
                                        <p:cTn id="24" dur="26">
                                          <p:stCondLst>
                                            <p:cond delay="1808"/>
                                          </p:stCondLst>
                                        </p:cTn>
                                        <p:tgtEl>
                                          <p:spTgt spid="3">
                                            <p:txEl>
                                              <p:pRg st="1" end="1"/>
                                            </p:txEl>
                                          </p:spTgt>
                                        </p:tgtEl>
                                      </p:cBhvr>
                                      <p:to x="100000" y="95000"/>
                                    </p:animScale>
                                    <p:animScale>
                                      <p:cBhvr>
                                        <p:cTn id="25" dur="166" decel="50000">
                                          <p:stCondLst>
                                            <p:cond delay="1834"/>
                                          </p:stCondLst>
                                        </p:cTn>
                                        <p:tgtEl>
                                          <p:spTgt spid="3">
                                            <p:txEl>
                                              <p:pRg st="1" end="1"/>
                                            </p:txEl>
                                          </p:spTgt>
                                        </p:tgtEl>
                                      </p:cBhvr>
                                      <p:to x="100000" y="100000"/>
                                    </p:animScale>
                                  </p:childTnLst>
                                </p:cTn>
                              </p:par>
                              <p:par>
                                <p:cTn id="26" presetID="2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93415" y="465781"/>
            <a:ext cx="9404723" cy="1400530"/>
          </a:xfrm>
        </p:spPr>
        <p:txBody>
          <a:bodyPr/>
          <a:lstStyle/>
          <a:p>
            <a:r>
              <a:rPr lang="en-US" dirty="0"/>
              <a:t>CYBERBULLYING: HOW IT CAN BE DIVIDED</a:t>
            </a:r>
            <a:endParaRPr lang="it-IT" dirty="0"/>
          </a:p>
        </p:txBody>
      </p:sp>
      <p:sp>
        <p:nvSpPr>
          <p:cNvPr id="3" name="Segnaposto contenuto 2"/>
          <p:cNvSpPr>
            <a:spLocks noGrp="1"/>
          </p:cNvSpPr>
          <p:nvPr>
            <p:ph idx="1"/>
          </p:nvPr>
        </p:nvSpPr>
        <p:spPr>
          <a:xfrm>
            <a:off x="293416" y="2039271"/>
            <a:ext cx="8502406" cy="4195481"/>
          </a:xfrm>
        </p:spPr>
        <p:txBody>
          <a:bodyPr>
            <a:normAutofit fontScale="92500" lnSpcReduction="20000"/>
          </a:bodyPr>
          <a:lstStyle/>
          <a:p>
            <a:r>
              <a:rPr lang="en-US" b="1" dirty="0"/>
              <a:t>FLAMING: </a:t>
            </a:r>
            <a:r>
              <a:rPr lang="en-US" dirty="0"/>
              <a:t>violent and vulgar messages with the aim of provoking verbal "battles" online</a:t>
            </a:r>
            <a:r>
              <a:rPr lang="en-US" b="1" dirty="0"/>
              <a:t>.</a:t>
            </a:r>
          </a:p>
          <a:p>
            <a:r>
              <a:rPr lang="en-US" b="1" dirty="0"/>
              <a:t>HARASSMENT: </a:t>
            </a:r>
            <a:r>
              <a:rPr lang="en-US" dirty="0"/>
              <a:t>repeated sending of offensive, rude and insulting messages.</a:t>
            </a:r>
          </a:p>
          <a:p>
            <a:r>
              <a:rPr lang="en-US" b="1" dirty="0"/>
              <a:t>DENIGRATION: </a:t>
            </a:r>
            <a:r>
              <a:rPr lang="en-US" dirty="0"/>
              <a:t>gossiping about someone online. Sending or posting cruel gossip about a person to damage their reputation or friendships.</a:t>
            </a:r>
          </a:p>
          <a:p>
            <a:r>
              <a:rPr lang="en-US" b="1" dirty="0"/>
              <a:t>IMPERSONATION: </a:t>
            </a:r>
            <a:r>
              <a:rPr lang="en-US" dirty="0"/>
              <a:t>violating someone's private account, pretending to be that person and sending messages to give a bad image of the person, creating problems or dangers.</a:t>
            </a:r>
          </a:p>
          <a:p>
            <a:r>
              <a:rPr lang="en-US" b="1" dirty="0"/>
              <a:t>EXPOSURE: </a:t>
            </a:r>
            <a:r>
              <a:rPr lang="en-US" dirty="0"/>
              <a:t>posting private and / or embarrassing information about another person.</a:t>
            </a:r>
          </a:p>
          <a:p>
            <a:r>
              <a:rPr lang="en-US" b="1" dirty="0"/>
              <a:t>CYBERSTALKING: </a:t>
            </a:r>
            <a:r>
              <a:rPr lang="en-US" dirty="0"/>
              <a:t>repeated and threatening harassment and denigration aimed at arousing fear.</a:t>
            </a:r>
            <a:endParaRPr lang="it-IT" dirty="0"/>
          </a:p>
        </p:txBody>
      </p:sp>
      <p:pic>
        <p:nvPicPr>
          <p:cNvPr id="4" name="Immagine 3" descr="Cyberstalking: un incubo senza confini - Ius in itiner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5822" y="2410637"/>
            <a:ext cx="3260986" cy="211964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0492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down)">
                                      <p:cBhvr>
                                        <p:cTn id="28" dur="580">
                                          <p:stCondLst>
                                            <p:cond delay="0"/>
                                          </p:stCondLst>
                                        </p:cTn>
                                        <p:tgtEl>
                                          <p:spTgt spid="3">
                                            <p:txEl>
                                              <p:pRg st="1" end="1"/>
                                            </p:txEl>
                                          </p:spTgt>
                                        </p:tgtEl>
                                      </p:cBhvr>
                                    </p:animEffect>
                                    <p:anim calcmode="lin" valueType="num">
                                      <p:cBhvr>
                                        <p:cTn id="29"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1" end="1"/>
                                            </p:txEl>
                                          </p:spTgt>
                                        </p:tgtEl>
                                      </p:cBhvr>
                                      <p:to x="100000" y="60000"/>
                                    </p:animScale>
                                    <p:animScale>
                                      <p:cBhvr>
                                        <p:cTn id="35" dur="166" decel="50000">
                                          <p:stCondLst>
                                            <p:cond delay="676"/>
                                          </p:stCondLst>
                                        </p:cTn>
                                        <p:tgtEl>
                                          <p:spTgt spid="3">
                                            <p:txEl>
                                              <p:pRg st="1" end="1"/>
                                            </p:txEl>
                                          </p:spTgt>
                                        </p:tgtEl>
                                      </p:cBhvr>
                                      <p:to x="100000" y="100000"/>
                                    </p:animScale>
                                    <p:animScale>
                                      <p:cBhvr>
                                        <p:cTn id="36" dur="26">
                                          <p:stCondLst>
                                            <p:cond delay="1312"/>
                                          </p:stCondLst>
                                        </p:cTn>
                                        <p:tgtEl>
                                          <p:spTgt spid="3">
                                            <p:txEl>
                                              <p:pRg st="1" end="1"/>
                                            </p:txEl>
                                          </p:spTgt>
                                        </p:tgtEl>
                                      </p:cBhvr>
                                      <p:to x="100000" y="80000"/>
                                    </p:animScale>
                                    <p:animScale>
                                      <p:cBhvr>
                                        <p:cTn id="37" dur="166" decel="50000">
                                          <p:stCondLst>
                                            <p:cond delay="1338"/>
                                          </p:stCondLst>
                                        </p:cTn>
                                        <p:tgtEl>
                                          <p:spTgt spid="3">
                                            <p:txEl>
                                              <p:pRg st="1" end="1"/>
                                            </p:txEl>
                                          </p:spTgt>
                                        </p:tgtEl>
                                      </p:cBhvr>
                                      <p:to x="100000" y="100000"/>
                                    </p:animScale>
                                    <p:animScale>
                                      <p:cBhvr>
                                        <p:cTn id="38" dur="26">
                                          <p:stCondLst>
                                            <p:cond delay="1642"/>
                                          </p:stCondLst>
                                        </p:cTn>
                                        <p:tgtEl>
                                          <p:spTgt spid="3">
                                            <p:txEl>
                                              <p:pRg st="1" end="1"/>
                                            </p:txEl>
                                          </p:spTgt>
                                        </p:tgtEl>
                                      </p:cBhvr>
                                      <p:to x="100000" y="90000"/>
                                    </p:animScale>
                                    <p:animScale>
                                      <p:cBhvr>
                                        <p:cTn id="39" dur="166" decel="50000">
                                          <p:stCondLst>
                                            <p:cond delay="1668"/>
                                          </p:stCondLst>
                                        </p:cTn>
                                        <p:tgtEl>
                                          <p:spTgt spid="3">
                                            <p:txEl>
                                              <p:pRg st="1" end="1"/>
                                            </p:txEl>
                                          </p:spTgt>
                                        </p:tgtEl>
                                      </p:cBhvr>
                                      <p:to x="100000" y="100000"/>
                                    </p:animScale>
                                    <p:animScale>
                                      <p:cBhvr>
                                        <p:cTn id="40" dur="26">
                                          <p:stCondLst>
                                            <p:cond delay="1808"/>
                                          </p:stCondLst>
                                        </p:cTn>
                                        <p:tgtEl>
                                          <p:spTgt spid="3">
                                            <p:txEl>
                                              <p:pRg st="1" end="1"/>
                                            </p:txEl>
                                          </p:spTgt>
                                        </p:tgtEl>
                                      </p:cBhvr>
                                      <p:to x="100000" y="95000"/>
                                    </p:animScale>
                                    <p:animScale>
                                      <p:cBhvr>
                                        <p:cTn id="41" dur="166" decel="50000">
                                          <p:stCondLst>
                                            <p:cond delay="1834"/>
                                          </p:stCondLst>
                                        </p:cTn>
                                        <p:tgtEl>
                                          <p:spTgt spid="3">
                                            <p:txEl>
                                              <p:pRg st="1" end="1"/>
                                            </p:txEl>
                                          </p:spTgt>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wipe(down)">
                                      <p:cBhvr>
                                        <p:cTn id="44" dur="580">
                                          <p:stCondLst>
                                            <p:cond delay="0"/>
                                          </p:stCondLst>
                                        </p:cTn>
                                        <p:tgtEl>
                                          <p:spTgt spid="3">
                                            <p:txEl>
                                              <p:pRg st="2" end="2"/>
                                            </p:txEl>
                                          </p:spTgt>
                                        </p:tgtEl>
                                      </p:cBhvr>
                                    </p:animEffect>
                                    <p:anim calcmode="lin" valueType="num">
                                      <p:cBhvr>
                                        <p:cTn id="45"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2" end="2"/>
                                            </p:txEl>
                                          </p:spTgt>
                                        </p:tgtEl>
                                      </p:cBhvr>
                                      <p:to x="100000" y="60000"/>
                                    </p:animScale>
                                    <p:animScale>
                                      <p:cBhvr>
                                        <p:cTn id="51" dur="166" decel="50000">
                                          <p:stCondLst>
                                            <p:cond delay="676"/>
                                          </p:stCondLst>
                                        </p:cTn>
                                        <p:tgtEl>
                                          <p:spTgt spid="3">
                                            <p:txEl>
                                              <p:pRg st="2" end="2"/>
                                            </p:txEl>
                                          </p:spTgt>
                                        </p:tgtEl>
                                      </p:cBhvr>
                                      <p:to x="100000" y="100000"/>
                                    </p:animScale>
                                    <p:animScale>
                                      <p:cBhvr>
                                        <p:cTn id="52" dur="26">
                                          <p:stCondLst>
                                            <p:cond delay="1312"/>
                                          </p:stCondLst>
                                        </p:cTn>
                                        <p:tgtEl>
                                          <p:spTgt spid="3">
                                            <p:txEl>
                                              <p:pRg st="2" end="2"/>
                                            </p:txEl>
                                          </p:spTgt>
                                        </p:tgtEl>
                                      </p:cBhvr>
                                      <p:to x="100000" y="80000"/>
                                    </p:animScale>
                                    <p:animScale>
                                      <p:cBhvr>
                                        <p:cTn id="53" dur="166" decel="50000">
                                          <p:stCondLst>
                                            <p:cond delay="1338"/>
                                          </p:stCondLst>
                                        </p:cTn>
                                        <p:tgtEl>
                                          <p:spTgt spid="3">
                                            <p:txEl>
                                              <p:pRg st="2" end="2"/>
                                            </p:txEl>
                                          </p:spTgt>
                                        </p:tgtEl>
                                      </p:cBhvr>
                                      <p:to x="100000" y="100000"/>
                                    </p:animScale>
                                    <p:animScale>
                                      <p:cBhvr>
                                        <p:cTn id="54" dur="26">
                                          <p:stCondLst>
                                            <p:cond delay="1642"/>
                                          </p:stCondLst>
                                        </p:cTn>
                                        <p:tgtEl>
                                          <p:spTgt spid="3">
                                            <p:txEl>
                                              <p:pRg st="2" end="2"/>
                                            </p:txEl>
                                          </p:spTgt>
                                        </p:tgtEl>
                                      </p:cBhvr>
                                      <p:to x="100000" y="90000"/>
                                    </p:animScale>
                                    <p:animScale>
                                      <p:cBhvr>
                                        <p:cTn id="55" dur="166" decel="50000">
                                          <p:stCondLst>
                                            <p:cond delay="1668"/>
                                          </p:stCondLst>
                                        </p:cTn>
                                        <p:tgtEl>
                                          <p:spTgt spid="3">
                                            <p:txEl>
                                              <p:pRg st="2" end="2"/>
                                            </p:txEl>
                                          </p:spTgt>
                                        </p:tgtEl>
                                      </p:cBhvr>
                                      <p:to x="100000" y="100000"/>
                                    </p:animScale>
                                    <p:animScale>
                                      <p:cBhvr>
                                        <p:cTn id="56" dur="26">
                                          <p:stCondLst>
                                            <p:cond delay="1808"/>
                                          </p:stCondLst>
                                        </p:cTn>
                                        <p:tgtEl>
                                          <p:spTgt spid="3">
                                            <p:txEl>
                                              <p:pRg st="2" end="2"/>
                                            </p:txEl>
                                          </p:spTgt>
                                        </p:tgtEl>
                                      </p:cBhvr>
                                      <p:to x="100000" y="95000"/>
                                    </p:animScale>
                                    <p:animScale>
                                      <p:cBhvr>
                                        <p:cTn id="57" dur="166" decel="50000">
                                          <p:stCondLst>
                                            <p:cond delay="1834"/>
                                          </p:stCondLst>
                                        </p:cTn>
                                        <p:tgtEl>
                                          <p:spTgt spid="3">
                                            <p:txEl>
                                              <p:pRg st="2" end="2"/>
                                            </p:txEl>
                                          </p:spTgt>
                                        </p:tgtEl>
                                      </p:cBhvr>
                                      <p:to x="100000" y="100000"/>
                                    </p:animScale>
                                  </p:childTnLst>
                                </p:cTn>
                              </p:par>
                              <p:par>
                                <p:cTn id="58" presetID="26" presetClass="entr" presetSubtype="0" fill="hold" grpId="0" nodeType="with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Effect transition="in" filter="wipe(down)">
                                      <p:cBhvr>
                                        <p:cTn id="60" dur="580">
                                          <p:stCondLst>
                                            <p:cond delay="0"/>
                                          </p:stCondLst>
                                        </p:cTn>
                                        <p:tgtEl>
                                          <p:spTgt spid="3">
                                            <p:txEl>
                                              <p:pRg st="3" end="3"/>
                                            </p:txEl>
                                          </p:spTgt>
                                        </p:tgtEl>
                                      </p:cBhvr>
                                    </p:animEffect>
                                    <p:anim calcmode="lin" valueType="num">
                                      <p:cBhvr>
                                        <p:cTn id="61"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6" dur="26">
                                          <p:stCondLst>
                                            <p:cond delay="650"/>
                                          </p:stCondLst>
                                        </p:cTn>
                                        <p:tgtEl>
                                          <p:spTgt spid="3">
                                            <p:txEl>
                                              <p:pRg st="3" end="3"/>
                                            </p:txEl>
                                          </p:spTgt>
                                        </p:tgtEl>
                                      </p:cBhvr>
                                      <p:to x="100000" y="60000"/>
                                    </p:animScale>
                                    <p:animScale>
                                      <p:cBhvr>
                                        <p:cTn id="67" dur="166" decel="50000">
                                          <p:stCondLst>
                                            <p:cond delay="676"/>
                                          </p:stCondLst>
                                        </p:cTn>
                                        <p:tgtEl>
                                          <p:spTgt spid="3">
                                            <p:txEl>
                                              <p:pRg st="3" end="3"/>
                                            </p:txEl>
                                          </p:spTgt>
                                        </p:tgtEl>
                                      </p:cBhvr>
                                      <p:to x="100000" y="100000"/>
                                    </p:animScale>
                                    <p:animScale>
                                      <p:cBhvr>
                                        <p:cTn id="68" dur="26">
                                          <p:stCondLst>
                                            <p:cond delay="1312"/>
                                          </p:stCondLst>
                                        </p:cTn>
                                        <p:tgtEl>
                                          <p:spTgt spid="3">
                                            <p:txEl>
                                              <p:pRg st="3" end="3"/>
                                            </p:txEl>
                                          </p:spTgt>
                                        </p:tgtEl>
                                      </p:cBhvr>
                                      <p:to x="100000" y="80000"/>
                                    </p:animScale>
                                    <p:animScale>
                                      <p:cBhvr>
                                        <p:cTn id="69" dur="166" decel="50000">
                                          <p:stCondLst>
                                            <p:cond delay="1338"/>
                                          </p:stCondLst>
                                        </p:cTn>
                                        <p:tgtEl>
                                          <p:spTgt spid="3">
                                            <p:txEl>
                                              <p:pRg st="3" end="3"/>
                                            </p:txEl>
                                          </p:spTgt>
                                        </p:tgtEl>
                                      </p:cBhvr>
                                      <p:to x="100000" y="100000"/>
                                    </p:animScale>
                                    <p:animScale>
                                      <p:cBhvr>
                                        <p:cTn id="70" dur="26">
                                          <p:stCondLst>
                                            <p:cond delay="1642"/>
                                          </p:stCondLst>
                                        </p:cTn>
                                        <p:tgtEl>
                                          <p:spTgt spid="3">
                                            <p:txEl>
                                              <p:pRg st="3" end="3"/>
                                            </p:txEl>
                                          </p:spTgt>
                                        </p:tgtEl>
                                      </p:cBhvr>
                                      <p:to x="100000" y="90000"/>
                                    </p:animScale>
                                    <p:animScale>
                                      <p:cBhvr>
                                        <p:cTn id="71" dur="166" decel="50000">
                                          <p:stCondLst>
                                            <p:cond delay="1668"/>
                                          </p:stCondLst>
                                        </p:cTn>
                                        <p:tgtEl>
                                          <p:spTgt spid="3">
                                            <p:txEl>
                                              <p:pRg st="3" end="3"/>
                                            </p:txEl>
                                          </p:spTgt>
                                        </p:tgtEl>
                                      </p:cBhvr>
                                      <p:to x="100000" y="100000"/>
                                    </p:animScale>
                                    <p:animScale>
                                      <p:cBhvr>
                                        <p:cTn id="72" dur="26">
                                          <p:stCondLst>
                                            <p:cond delay="1808"/>
                                          </p:stCondLst>
                                        </p:cTn>
                                        <p:tgtEl>
                                          <p:spTgt spid="3">
                                            <p:txEl>
                                              <p:pRg st="3" end="3"/>
                                            </p:txEl>
                                          </p:spTgt>
                                        </p:tgtEl>
                                      </p:cBhvr>
                                      <p:to x="100000" y="95000"/>
                                    </p:animScale>
                                    <p:animScale>
                                      <p:cBhvr>
                                        <p:cTn id="73" dur="166" decel="50000">
                                          <p:stCondLst>
                                            <p:cond delay="1834"/>
                                          </p:stCondLst>
                                        </p:cTn>
                                        <p:tgtEl>
                                          <p:spTgt spid="3">
                                            <p:txEl>
                                              <p:pRg st="3" end="3"/>
                                            </p:txEl>
                                          </p:spTgt>
                                        </p:tgtEl>
                                      </p:cBhvr>
                                      <p:to x="100000" y="100000"/>
                                    </p:animScale>
                                  </p:childTnLst>
                                </p:cTn>
                              </p:par>
                              <p:par>
                                <p:cTn id="74" presetID="26" presetClass="entr" presetSubtype="0" fill="hold" grpId="0" nodeType="withEffect">
                                  <p:stCondLst>
                                    <p:cond delay="0"/>
                                  </p:stCondLst>
                                  <p:childTnLst>
                                    <p:set>
                                      <p:cBhvr>
                                        <p:cTn id="75" dur="1" fill="hold">
                                          <p:stCondLst>
                                            <p:cond delay="0"/>
                                          </p:stCondLst>
                                        </p:cTn>
                                        <p:tgtEl>
                                          <p:spTgt spid="3">
                                            <p:txEl>
                                              <p:pRg st="4" end="4"/>
                                            </p:txEl>
                                          </p:spTgt>
                                        </p:tgtEl>
                                        <p:attrNameLst>
                                          <p:attrName>style.visibility</p:attrName>
                                        </p:attrNameLst>
                                      </p:cBhvr>
                                      <p:to>
                                        <p:strVal val="visible"/>
                                      </p:to>
                                    </p:set>
                                    <p:animEffect transition="in" filter="wipe(down)">
                                      <p:cBhvr>
                                        <p:cTn id="76" dur="580">
                                          <p:stCondLst>
                                            <p:cond delay="0"/>
                                          </p:stCondLst>
                                        </p:cTn>
                                        <p:tgtEl>
                                          <p:spTgt spid="3">
                                            <p:txEl>
                                              <p:pRg st="4" end="4"/>
                                            </p:txEl>
                                          </p:spTgt>
                                        </p:tgtEl>
                                      </p:cBhvr>
                                    </p:animEffect>
                                    <p:anim calcmode="lin" valueType="num">
                                      <p:cBhvr>
                                        <p:cTn id="77"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2" dur="26">
                                          <p:stCondLst>
                                            <p:cond delay="650"/>
                                          </p:stCondLst>
                                        </p:cTn>
                                        <p:tgtEl>
                                          <p:spTgt spid="3">
                                            <p:txEl>
                                              <p:pRg st="4" end="4"/>
                                            </p:txEl>
                                          </p:spTgt>
                                        </p:tgtEl>
                                      </p:cBhvr>
                                      <p:to x="100000" y="60000"/>
                                    </p:animScale>
                                    <p:animScale>
                                      <p:cBhvr>
                                        <p:cTn id="83" dur="166" decel="50000">
                                          <p:stCondLst>
                                            <p:cond delay="676"/>
                                          </p:stCondLst>
                                        </p:cTn>
                                        <p:tgtEl>
                                          <p:spTgt spid="3">
                                            <p:txEl>
                                              <p:pRg st="4" end="4"/>
                                            </p:txEl>
                                          </p:spTgt>
                                        </p:tgtEl>
                                      </p:cBhvr>
                                      <p:to x="100000" y="100000"/>
                                    </p:animScale>
                                    <p:animScale>
                                      <p:cBhvr>
                                        <p:cTn id="84" dur="26">
                                          <p:stCondLst>
                                            <p:cond delay="1312"/>
                                          </p:stCondLst>
                                        </p:cTn>
                                        <p:tgtEl>
                                          <p:spTgt spid="3">
                                            <p:txEl>
                                              <p:pRg st="4" end="4"/>
                                            </p:txEl>
                                          </p:spTgt>
                                        </p:tgtEl>
                                      </p:cBhvr>
                                      <p:to x="100000" y="80000"/>
                                    </p:animScale>
                                    <p:animScale>
                                      <p:cBhvr>
                                        <p:cTn id="85" dur="166" decel="50000">
                                          <p:stCondLst>
                                            <p:cond delay="1338"/>
                                          </p:stCondLst>
                                        </p:cTn>
                                        <p:tgtEl>
                                          <p:spTgt spid="3">
                                            <p:txEl>
                                              <p:pRg st="4" end="4"/>
                                            </p:txEl>
                                          </p:spTgt>
                                        </p:tgtEl>
                                      </p:cBhvr>
                                      <p:to x="100000" y="100000"/>
                                    </p:animScale>
                                    <p:animScale>
                                      <p:cBhvr>
                                        <p:cTn id="86" dur="26">
                                          <p:stCondLst>
                                            <p:cond delay="1642"/>
                                          </p:stCondLst>
                                        </p:cTn>
                                        <p:tgtEl>
                                          <p:spTgt spid="3">
                                            <p:txEl>
                                              <p:pRg st="4" end="4"/>
                                            </p:txEl>
                                          </p:spTgt>
                                        </p:tgtEl>
                                      </p:cBhvr>
                                      <p:to x="100000" y="90000"/>
                                    </p:animScale>
                                    <p:animScale>
                                      <p:cBhvr>
                                        <p:cTn id="87" dur="166" decel="50000">
                                          <p:stCondLst>
                                            <p:cond delay="1668"/>
                                          </p:stCondLst>
                                        </p:cTn>
                                        <p:tgtEl>
                                          <p:spTgt spid="3">
                                            <p:txEl>
                                              <p:pRg st="4" end="4"/>
                                            </p:txEl>
                                          </p:spTgt>
                                        </p:tgtEl>
                                      </p:cBhvr>
                                      <p:to x="100000" y="100000"/>
                                    </p:animScale>
                                    <p:animScale>
                                      <p:cBhvr>
                                        <p:cTn id="88" dur="26">
                                          <p:stCondLst>
                                            <p:cond delay="1808"/>
                                          </p:stCondLst>
                                        </p:cTn>
                                        <p:tgtEl>
                                          <p:spTgt spid="3">
                                            <p:txEl>
                                              <p:pRg st="4" end="4"/>
                                            </p:txEl>
                                          </p:spTgt>
                                        </p:tgtEl>
                                      </p:cBhvr>
                                      <p:to x="100000" y="95000"/>
                                    </p:animScale>
                                    <p:animScale>
                                      <p:cBhvr>
                                        <p:cTn id="89" dur="166" decel="50000">
                                          <p:stCondLst>
                                            <p:cond delay="1834"/>
                                          </p:stCondLst>
                                        </p:cTn>
                                        <p:tgtEl>
                                          <p:spTgt spid="3">
                                            <p:txEl>
                                              <p:pRg st="4" end="4"/>
                                            </p:txEl>
                                          </p:spTgt>
                                        </p:tgtEl>
                                      </p:cBhvr>
                                      <p:to x="100000" y="100000"/>
                                    </p:animScale>
                                  </p:childTnLst>
                                </p:cTn>
                              </p:par>
                              <p:par>
                                <p:cTn id="90" presetID="26" presetClass="entr" presetSubtype="0" fill="hold" grpId="0" nodeType="withEffect">
                                  <p:stCondLst>
                                    <p:cond delay="0"/>
                                  </p:stCondLst>
                                  <p:childTnLst>
                                    <p:set>
                                      <p:cBhvr>
                                        <p:cTn id="91" dur="1" fill="hold">
                                          <p:stCondLst>
                                            <p:cond delay="0"/>
                                          </p:stCondLst>
                                        </p:cTn>
                                        <p:tgtEl>
                                          <p:spTgt spid="3">
                                            <p:txEl>
                                              <p:pRg st="5" end="5"/>
                                            </p:txEl>
                                          </p:spTgt>
                                        </p:tgtEl>
                                        <p:attrNameLst>
                                          <p:attrName>style.visibility</p:attrName>
                                        </p:attrNameLst>
                                      </p:cBhvr>
                                      <p:to>
                                        <p:strVal val="visible"/>
                                      </p:to>
                                    </p:set>
                                    <p:animEffect transition="in" filter="wipe(down)">
                                      <p:cBhvr>
                                        <p:cTn id="92" dur="580">
                                          <p:stCondLst>
                                            <p:cond delay="0"/>
                                          </p:stCondLst>
                                        </p:cTn>
                                        <p:tgtEl>
                                          <p:spTgt spid="3">
                                            <p:txEl>
                                              <p:pRg st="5" end="5"/>
                                            </p:txEl>
                                          </p:spTgt>
                                        </p:tgtEl>
                                      </p:cBhvr>
                                    </p:animEffect>
                                    <p:anim calcmode="lin" valueType="num">
                                      <p:cBhvr>
                                        <p:cTn id="93"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8" dur="26">
                                          <p:stCondLst>
                                            <p:cond delay="650"/>
                                          </p:stCondLst>
                                        </p:cTn>
                                        <p:tgtEl>
                                          <p:spTgt spid="3">
                                            <p:txEl>
                                              <p:pRg st="5" end="5"/>
                                            </p:txEl>
                                          </p:spTgt>
                                        </p:tgtEl>
                                      </p:cBhvr>
                                      <p:to x="100000" y="60000"/>
                                    </p:animScale>
                                    <p:animScale>
                                      <p:cBhvr>
                                        <p:cTn id="99" dur="166" decel="50000">
                                          <p:stCondLst>
                                            <p:cond delay="676"/>
                                          </p:stCondLst>
                                        </p:cTn>
                                        <p:tgtEl>
                                          <p:spTgt spid="3">
                                            <p:txEl>
                                              <p:pRg st="5" end="5"/>
                                            </p:txEl>
                                          </p:spTgt>
                                        </p:tgtEl>
                                      </p:cBhvr>
                                      <p:to x="100000" y="100000"/>
                                    </p:animScale>
                                    <p:animScale>
                                      <p:cBhvr>
                                        <p:cTn id="100" dur="26">
                                          <p:stCondLst>
                                            <p:cond delay="1312"/>
                                          </p:stCondLst>
                                        </p:cTn>
                                        <p:tgtEl>
                                          <p:spTgt spid="3">
                                            <p:txEl>
                                              <p:pRg st="5" end="5"/>
                                            </p:txEl>
                                          </p:spTgt>
                                        </p:tgtEl>
                                      </p:cBhvr>
                                      <p:to x="100000" y="80000"/>
                                    </p:animScale>
                                    <p:animScale>
                                      <p:cBhvr>
                                        <p:cTn id="101" dur="166" decel="50000">
                                          <p:stCondLst>
                                            <p:cond delay="1338"/>
                                          </p:stCondLst>
                                        </p:cTn>
                                        <p:tgtEl>
                                          <p:spTgt spid="3">
                                            <p:txEl>
                                              <p:pRg st="5" end="5"/>
                                            </p:txEl>
                                          </p:spTgt>
                                        </p:tgtEl>
                                      </p:cBhvr>
                                      <p:to x="100000" y="100000"/>
                                    </p:animScale>
                                    <p:animScale>
                                      <p:cBhvr>
                                        <p:cTn id="102" dur="26">
                                          <p:stCondLst>
                                            <p:cond delay="1642"/>
                                          </p:stCondLst>
                                        </p:cTn>
                                        <p:tgtEl>
                                          <p:spTgt spid="3">
                                            <p:txEl>
                                              <p:pRg st="5" end="5"/>
                                            </p:txEl>
                                          </p:spTgt>
                                        </p:tgtEl>
                                      </p:cBhvr>
                                      <p:to x="100000" y="90000"/>
                                    </p:animScale>
                                    <p:animScale>
                                      <p:cBhvr>
                                        <p:cTn id="103" dur="166" decel="50000">
                                          <p:stCondLst>
                                            <p:cond delay="1668"/>
                                          </p:stCondLst>
                                        </p:cTn>
                                        <p:tgtEl>
                                          <p:spTgt spid="3">
                                            <p:txEl>
                                              <p:pRg st="5" end="5"/>
                                            </p:txEl>
                                          </p:spTgt>
                                        </p:tgtEl>
                                      </p:cBhvr>
                                      <p:to x="100000" y="100000"/>
                                    </p:animScale>
                                    <p:animScale>
                                      <p:cBhvr>
                                        <p:cTn id="104" dur="26">
                                          <p:stCondLst>
                                            <p:cond delay="1808"/>
                                          </p:stCondLst>
                                        </p:cTn>
                                        <p:tgtEl>
                                          <p:spTgt spid="3">
                                            <p:txEl>
                                              <p:pRg st="5" end="5"/>
                                            </p:txEl>
                                          </p:spTgt>
                                        </p:tgtEl>
                                      </p:cBhvr>
                                      <p:to x="100000" y="95000"/>
                                    </p:animScale>
                                    <p:animScale>
                                      <p:cBhvr>
                                        <p:cTn id="105" dur="166" decel="50000">
                                          <p:stCondLst>
                                            <p:cond delay="1834"/>
                                          </p:stCondLst>
                                        </p:cTn>
                                        <p:tgtEl>
                                          <p:spTgt spid="3">
                                            <p:txEl>
                                              <p:pRg st="5" end="5"/>
                                            </p:txEl>
                                          </p:spTgt>
                                        </p:tgtEl>
                                      </p:cBhvr>
                                      <p:to x="100000" y="100000"/>
                                    </p:animScale>
                                  </p:childTnLst>
                                </p:cTn>
                              </p:par>
                              <p:par>
                                <p:cTn id="106" presetID="22" presetClass="entr" presetSubtype="4" fill="hold" nodeType="withEffect">
                                  <p:stCondLst>
                                    <p:cond delay="0"/>
                                  </p:stCondLst>
                                  <p:childTnLst>
                                    <p:set>
                                      <p:cBhvr>
                                        <p:cTn id="107" dur="1" fill="hold">
                                          <p:stCondLst>
                                            <p:cond delay="0"/>
                                          </p:stCondLst>
                                        </p:cTn>
                                        <p:tgtEl>
                                          <p:spTgt spid="4"/>
                                        </p:tgtEl>
                                        <p:attrNameLst>
                                          <p:attrName>style.visibility</p:attrName>
                                        </p:attrNameLst>
                                      </p:cBhvr>
                                      <p:to>
                                        <p:strVal val="visible"/>
                                      </p:to>
                                    </p:set>
                                    <p:animEffect transition="in" filter="wipe(down)">
                                      <p:cBhvr>
                                        <p:cTn id="10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9540" y="426592"/>
            <a:ext cx="9404723" cy="1400530"/>
          </a:xfrm>
        </p:spPr>
        <p:txBody>
          <a:bodyPr/>
          <a:lstStyle/>
          <a:p>
            <a:r>
              <a:rPr lang="it-IT" dirty="0"/>
              <a:t>CONSEQUENCES OF CYBERBULLYING</a:t>
            </a:r>
          </a:p>
        </p:txBody>
      </p:sp>
      <p:sp>
        <p:nvSpPr>
          <p:cNvPr id="3" name="Segnaposto contenuto 2"/>
          <p:cNvSpPr>
            <a:spLocks noGrp="1"/>
          </p:cNvSpPr>
          <p:nvPr>
            <p:ph idx="1"/>
          </p:nvPr>
        </p:nvSpPr>
        <p:spPr>
          <a:xfrm>
            <a:off x="319541" y="2000666"/>
            <a:ext cx="8360436" cy="4195481"/>
          </a:xfrm>
        </p:spPr>
        <p:txBody>
          <a:bodyPr/>
          <a:lstStyle/>
          <a:p>
            <a:r>
              <a:rPr lang="en-US" dirty="0"/>
              <a:t>The consequences of cyberbullying manifest themselves in the victim's real life.</a:t>
            </a:r>
          </a:p>
          <a:p>
            <a:r>
              <a:rPr lang="en-US" dirty="0"/>
              <a:t>They manifest themselves in a </a:t>
            </a:r>
            <a:r>
              <a:rPr lang="en-US" dirty="0" smtClean="0"/>
              <a:t>psychological </a:t>
            </a:r>
            <a:r>
              <a:rPr lang="en-US" dirty="0"/>
              <a:t>way, that is, with sudden mood changes, emotional disorders, physical health problems, nervousness, anxiety, people suffering from cyberbullying withdraw into themselves and do not communicate with the rest of the world. They fall into a kind of depression and their self-esteem and confidence is zero.</a:t>
            </a:r>
          </a:p>
          <a:p>
            <a:r>
              <a:rPr lang="en-US" dirty="0"/>
              <a:t>As in bullying, in the most desperate cases they even decide to take their own life.</a:t>
            </a:r>
            <a:endParaRPr lang="it-IT" dirty="0"/>
          </a:p>
        </p:txBody>
      </p:sp>
      <p:pic>
        <p:nvPicPr>
          <p:cNvPr id="4" name="Immagine 3" descr="Cyberbullismo? Ma che c'è di mal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9977" y="2896623"/>
            <a:ext cx="3405461" cy="178653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0693524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down)">
                                      <p:cBhvr>
                                        <p:cTn id="28" dur="580">
                                          <p:stCondLst>
                                            <p:cond delay="0"/>
                                          </p:stCondLst>
                                        </p:cTn>
                                        <p:tgtEl>
                                          <p:spTgt spid="3">
                                            <p:txEl>
                                              <p:pRg st="1" end="1"/>
                                            </p:txEl>
                                          </p:spTgt>
                                        </p:tgtEl>
                                      </p:cBhvr>
                                    </p:animEffect>
                                    <p:anim calcmode="lin" valueType="num">
                                      <p:cBhvr>
                                        <p:cTn id="29"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1" end="1"/>
                                            </p:txEl>
                                          </p:spTgt>
                                        </p:tgtEl>
                                      </p:cBhvr>
                                      <p:to x="100000" y="60000"/>
                                    </p:animScale>
                                    <p:animScale>
                                      <p:cBhvr>
                                        <p:cTn id="35" dur="166" decel="50000">
                                          <p:stCondLst>
                                            <p:cond delay="676"/>
                                          </p:stCondLst>
                                        </p:cTn>
                                        <p:tgtEl>
                                          <p:spTgt spid="3">
                                            <p:txEl>
                                              <p:pRg st="1" end="1"/>
                                            </p:txEl>
                                          </p:spTgt>
                                        </p:tgtEl>
                                      </p:cBhvr>
                                      <p:to x="100000" y="100000"/>
                                    </p:animScale>
                                    <p:animScale>
                                      <p:cBhvr>
                                        <p:cTn id="36" dur="26">
                                          <p:stCondLst>
                                            <p:cond delay="1312"/>
                                          </p:stCondLst>
                                        </p:cTn>
                                        <p:tgtEl>
                                          <p:spTgt spid="3">
                                            <p:txEl>
                                              <p:pRg st="1" end="1"/>
                                            </p:txEl>
                                          </p:spTgt>
                                        </p:tgtEl>
                                      </p:cBhvr>
                                      <p:to x="100000" y="80000"/>
                                    </p:animScale>
                                    <p:animScale>
                                      <p:cBhvr>
                                        <p:cTn id="37" dur="166" decel="50000">
                                          <p:stCondLst>
                                            <p:cond delay="1338"/>
                                          </p:stCondLst>
                                        </p:cTn>
                                        <p:tgtEl>
                                          <p:spTgt spid="3">
                                            <p:txEl>
                                              <p:pRg st="1" end="1"/>
                                            </p:txEl>
                                          </p:spTgt>
                                        </p:tgtEl>
                                      </p:cBhvr>
                                      <p:to x="100000" y="100000"/>
                                    </p:animScale>
                                    <p:animScale>
                                      <p:cBhvr>
                                        <p:cTn id="38" dur="26">
                                          <p:stCondLst>
                                            <p:cond delay="1642"/>
                                          </p:stCondLst>
                                        </p:cTn>
                                        <p:tgtEl>
                                          <p:spTgt spid="3">
                                            <p:txEl>
                                              <p:pRg st="1" end="1"/>
                                            </p:txEl>
                                          </p:spTgt>
                                        </p:tgtEl>
                                      </p:cBhvr>
                                      <p:to x="100000" y="90000"/>
                                    </p:animScale>
                                    <p:animScale>
                                      <p:cBhvr>
                                        <p:cTn id="39" dur="166" decel="50000">
                                          <p:stCondLst>
                                            <p:cond delay="1668"/>
                                          </p:stCondLst>
                                        </p:cTn>
                                        <p:tgtEl>
                                          <p:spTgt spid="3">
                                            <p:txEl>
                                              <p:pRg st="1" end="1"/>
                                            </p:txEl>
                                          </p:spTgt>
                                        </p:tgtEl>
                                      </p:cBhvr>
                                      <p:to x="100000" y="100000"/>
                                    </p:animScale>
                                    <p:animScale>
                                      <p:cBhvr>
                                        <p:cTn id="40" dur="26">
                                          <p:stCondLst>
                                            <p:cond delay="1808"/>
                                          </p:stCondLst>
                                        </p:cTn>
                                        <p:tgtEl>
                                          <p:spTgt spid="3">
                                            <p:txEl>
                                              <p:pRg st="1" end="1"/>
                                            </p:txEl>
                                          </p:spTgt>
                                        </p:tgtEl>
                                      </p:cBhvr>
                                      <p:to x="100000" y="95000"/>
                                    </p:animScale>
                                    <p:animScale>
                                      <p:cBhvr>
                                        <p:cTn id="41" dur="166" decel="50000">
                                          <p:stCondLst>
                                            <p:cond delay="1834"/>
                                          </p:stCondLst>
                                        </p:cTn>
                                        <p:tgtEl>
                                          <p:spTgt spid="3">
                                            <p:txEl>
                                              <p:pRg st="1" end="1"/>
                                            </p:txEl>
                                          </p:spTgt>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wipe(down)">
                                      <p:cBhvr>
                                        <p:cTn id="44" dur="580">
                                          <p:stCondLst>
                                            <p:cond delay="0"/>
                                          </p:stCondLst>
                                        </p:cTn>
                                        <p:tgtEl>
                                          <p:spTgt spid="3">
                                            <p:txEl>
                                              <p:pRg st="2" end="2"/>
                                            </p:txEl>
                                          </p:spTgt>
                                        </p:tgtEl>
                                      </p:cBhvr>
                                    </p:animEffect>
                                    <p:anim calcmode="lin" valueType="num">
                                      <p:cBhvr>
                                        <p:cTn id="45"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2" end="2"/>
                                            </p:txEl>
                                          </p:spTgt>
                                        </p:tgtEl>
                                      </p:cBhvr>
                                      <p:to x="100000" y="60000"/>
                                    </p:animScale>
                                    <p:animScale>
                                      <p:cBhvr>
                                        <p:cTn id="51" dur="166" decel="50000">
                                          <p:stCondLst>
                                            <p:cond delay="676"/>
                                          </p:stCondLst>
                                        </p:cTn>
                                        <p:tgtEl>
                                          <p:spTgt spid="3">
                                            <p:txEl>
                                              <p:pRg st="2" end="2"/>
                                            </p:txEl>
                                          </p:spTgt>
                                        </p:tgtEl>
                                      </p:cBhvr>
                                      <p:to x="100000" y="100000"/>
                                    </p:animScale>
                                    <p:animScale>
                                      <p:cBhvr>
                                        <p:cTn id="52" dur="26">
                                          <p:stCondLst>
                                            <p:cond delay="1312"/>
                                          </p:stCondLst>
                                        </p:cTn>
                                        <p:tgtEl>
                                          <p:spTgt spid="3">
                                            <p:txEl>
                                              <p:pRg st="2" end="2"/>
                                            </p:txEl>
                                          </p:spTgt>
                                        </p:tgtEl>
                                      </p:cBhvr>
                                      <p:to x="100000" y="80000"/>
                                    </p:animScale>
                                    <p:animScale>
                                      <p:cBhvr>
                                        <p:cTn id="53" dur="166" decel="50000">
                                          <p:stCondLst>
                                            <p:cond delay="1338"/>
                                          </p:stCondLst>
                                        </p:cTn>
                                        <p:tgtEl>
                                          <p:spTgt spid="3">
                                            <p:txEl>
                                              <p:pRg st="2" end="2"/>
                                            </p:txEl>
                                          </p:spTgt>
                                        </p:tgtEl>
                                      </p:cBhvr>
                                      <p:to x="100000" y="100000"/>
                                    </p:animScale>
                                    <p:animScale>
                                      <p:cBhvr>
                                        <p:cTn id="54" dur="26">
                                          <p:stCondLst>
                                            <p:cond delay="1642"/>
                                          </p:stCondLst>
                                        </p:cTn>
                                        <p:tgtEl>
                                          <p:spTgt spid="3">
                                            <p:txEl>
                                              <p:pRg st="2" end="2"/>
                                            </p:txEl>
                                          </p:spTgt>
                                        </p:tgtEl>
                                      </p:cBhvr>
                                      <p:to x="100000" y="90000"/>
                                    </p:animScale>
                                    <p:animScale>
                                      <p:cBhvr>
                                        <p:cTn id="55" dur="166" decel="50000">
                                          <p:stCondLst>
                                            <p:cond delay="1668"/>
                                          </p:stCondLst>
                                        </p:cTn>
                                        <p:tgtEl>
                                          <p:spTgt spid="3">
                                            <p:txEl>
                                              <p:pRg st="2" end="2"/>
                                            </p:txEl>
                                          </p:spTgt>
                                        </p:tgtEl>
                                      </p:cBhvr>
                                      <p:to x="100000" y="100000"/>
                                    </p:animScale>
                                    <p:animScale>
                                      <p:cBhvr>
                                        <p:cTn id="56" dur="26">
                                          <p:stCondLst>
                                            <p:cond delay="1808"/>
                                          </p:stCondLst>
                                        </p:cTn>
                                        <p:tgtEl>
                                          <p:spTgt spid="3">
                                            <p:txEl>
                                              <p:pRg st="2" end="2"/>
                                            </p:txEl>
                                          </p:spTgt>
                                        </p:tgtEl>
                                      </p:cBhvr>
                                      <p:to x="100000" y="95000"/>
                                    </p:animScale>
                                    <p:animScale>
                                      <p:cBhvr>
                                        <p:cTn id="57" dur="166" decel="50000">
                                          <p:stCondLst>
                                            <p:cond delay="1834"/>
                                          </p:stCondLst>
                                        </p:cTn>
                                        <p:tgtEl>
                                          <p:spTgt spid="3">
                                            <p:txEl>
                                              <p:pRg st="2" end="2"/>
                                            </p:txEl>
                                          </p:spTgt>
                                        </p:tgtEl>
                                      </p:cBhvr>
                                      <p:to x="100000" y="100000"/>
                                    </p:animScale>
                                  </p:childTnLst>
                                </p:cTn>
                              </p:par>
                              <p:par>
                                <p:cTn id="58" presetID="22" presetClass="entr" presetSubtype="4" fill="hold" nodeType="with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down)">
                                      <p:cBhvr>
                                        <p:cTn id="6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84855" y="387403"/>
            <a:ext cx="9404723" cy="1400530"/>
          </a:xfrm>
        </p:spPr>
        <p:txBody>
          <a:bodyPr/>
          <a:lstStyle/>
          <a:p>
            <a:r>
              <a:rPr lang="it-IT" dirty="0" smtClean="0"/>
              <a:t>DEFENSE </a:t>
            </a:r>
            <a:r>
              <a:rPr lang="it-IT" dirty="0"/>
              <a:t>FROM CYBERBULLYING</a:t>
            </a:r>
          </a:p>
        </p:txBody>
      </p:sp>
      <p:sp>
        <p:nvSpPr>
          <p:cNvPr id="3" name="Segnaposto contenuto 2"/>
          <p:cNvSpPr>
            <a:spLocks noGrp="1"/>
          </p:cNvSpPr>
          <p:nvPr>
            <p:ph idx="1"/>
          </p:nvPr>
        </p:nvSpPr>
        <p:spPr>
          <a:xfrm>
            <a:off x="384855" y="1520655"/>
            <a:ext cx="8946541" cy="4195481"/>
          </a:xfrm>
        </p:spPr>
        <p:txBody>
          <a:bodyPr/>
          <a:lstStyle/>
          <a:p>
            <a:r>
              <a:rPr lang="en-US" dirty="0"/>
              <a:t>The defense against cyberbullying acts only through not hiding what happens, reporting the matter first to parents, teachers if in the school context and, subsequently, to the Postal Police.</a:t>
            </a:r>
          </a:p>
          <a:p>
            <a:r>
              <a:rPr lang="en-US" dirty="0"/>
              <a:t>Following a complaint, the Police can undertake research actions to trace the person or </a:t>
            </a:r>
            <a:r>
              <a:rPr lang="en-US" dirty="0" smtClean="0"/>
              <a:t>people </a:t>
            </a:r>
            <a:r>
              <a:rPr lang="en-US" dirty="0"/>
              <a:t>responsible, which is absolutely possible, thus putting an end to the violence.</a:t>
            </a:r>
          </a:p>
          <a:p>
            <a:r>
              <a:rPr lang="en-US" dirty="0"/>
              <a:t>Those responsible for bullying and cyberbullying can be indicted and judged pursuant to the Decree Law of 14 August 2013, n.93. If the facts take place in the school environment, severe disciplinary measures can be taken.</a:t>
            </a:r>
            <a:endParaRPr lang="it-IT" dirty="0"/>
          </a:p>
        </p:txBody>
      </p:sp>
      <p:pic>
        <p:nvPicPr>
          <p:cNvPr id="4" name="Immagine 3" descr="Il caso di Pordenone insegna che di bullismo non si parla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9314" y="5054963"/>
            <a:ext cx="2982686" cy="1803037"/>
          </a:xfrm>
          <a:prstGeom prst="rect">
            <a:avLst/>
          </a:prstGeom>
          <a:ln>
            <a:noFill/>
          </a:ln>
          <a:effectLst>
            <a:outerShdw blurRad="190500" algn="tl" rotWithShape="0">
              <a:srgbClr val="000000">
                <a:alpha val="70000"/>
              </a:srgbClr>
            </a:outerShdw>
          </a:effectLst>
        </p:spPr>
      </p:pic>
      <p:pic>
        <p:nvPicPr>
          <p:cNvPr id="5" name="Immagine 4" descr="ISTAT: PIÙ DELLA METÀ DEI RAGAZZI È VITTIMA DI BULLISM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9314" y="2772319"/>
            <a:ext cx="2982686" cy="228264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06588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6"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down)">
                                      <p:cBhvr>
                                        <p:cTn id="28" dur="580">
                                          <p:stCondLst>
                                            <p:cond delay="0"/>
                                          </p:stCondLst>
                                        </p:cTn>
                                        <p:tgtEl>
                                          <p:spTgt spid="3">
                                            <p:txEl>
                                              <p:pRg st="1" end="1"/>
                                            </p:txEl>
                                          </p:spTgt>
                                        </p:tgtEl>
                                      </p:cBhvr>
                                    </p:animEffect>
                                    <p:anim calcmode="lin" valueType="num">
                                      <p:cBhvr>
                                        <p:cTn id="29"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4" dur="26">
                                          <p:stCondLst>
                                            <p:cond delay="650"/>
                                          </p:stCondLst>
                                        </p:cTn>
                                        <p:tgtEl>
                                          <p:spTgt spid="3">
                                            <p:txEl>
                                              <p:pRg st="1" end="1"/>
                                            </p:txEl>
                                          </p:spTgt>
                                        </p:tgtEl>
                                      </p:cBhvr>
                                      <p:to x="100000" y="60000"/>
                                    </p:animScale>
                                    <p:animScale>
                                      <p:cBhvr>
                                        <p:cTn id="35" dur="166" decel="50000">
                                          <p:stCondLst>
                                            <p:cond delay="676"/>
                                          </p:stCondLst>
                                        </p:cTn>
                                        <p:tgtEl>
                                          <p:spTgt spid="3">
                                            <p:txEl>
                                              <p:pRg st="1" end="1"/>
                                            </p:txEl>
                                          </p:spTgt>
                                        </p:tgtEl>
                                      </p:cBhvr>
                                      <p:to x="100000" y="100000"/>
                                    </p:animScale>
                                    <p:animScale>
                                      <p:cBhvr>
                                        <p:cTn id="36" dur="26">
                                          <p:stCondLst>
                                            <p:cond delay="1312"/>
                                          </p:stCondLst>
                                        </p:cTn>
                                        <p:tgtEl>
                                          <p:spTgt spid="3">
                                            <p:txEl>
                                              <p:pRg st="1" end="1"/>
                                            </p:txEl>
                                          </p:spTgt>
                                        </p:tgtEl>
                                      </p:cBhvr>
                                      <p:to x="100000" y="80000"/>
                                    </p:animScale>
                                    <p:animScale>
                                      <p:cBhvr>
                                        <p:cTn id="37" dur="166" decel="50000">
                                          <p:stCondLst>
                                            <p:cond delay="1338"/>
                                          </p:stCondLst>
                                        </p:cTn>
                                        <p:tgtEl>
                                          <p:spTgt spid="3">
                                            <p:txEl>
                                              <p:pRg st="1" end="1"/>
                                            </p:txEl>
                                          </p:spTgt>
                                        </p:tgtEl>
                                      </p:cBhvr>
                                      <p:to x="100000" y="100000"/>
                                    </p:animScale>
                                    <p:animScale>
                                      <p:cBhvr>
                                        <p:cTn id="38" dur="26">
                                          <p:stCondLst>
                                            <p:cond delay="1642"/>
                                          </p:stCondLst>
                                        </p:cTn>
                                        <p:tgtEl>
                                          <p:spTgt spid="3">
                                            <p:txEl>
                                              <p:pRg st="1" end="1"/>
                                            </p:txEl>
                                          </p:spTgt>
                                        </p:tgtEl>
                                      </p:cBhvr>
                                      <p:to x="100000" y="90000"/>
                                    </p:animScale>
                                    <p:animScale>
                                      <p:cBhvr>
                                        <p:cTn id="39" dur="166" decel="50000">
                                          <p:stCondLst>
                                            <p:cond delay="1668"/>
                                          </p:stCondLst>
                                        </p:cTn>
                                        <p:tgtEl>
                                          <p:spTgt spid="3">
                                            <p:txEl>
                                              <p:pRg st="1" end="1"/>
                                            </p:txEl>
                                          </p:spTgt>
                                        </p:tgtEl>
                                      </p:cBhvr>
                                      <p:to x="100000" y="100000"/>
                                    </p:animScale>
                                    <p:animScale>
                                      <p:cBhvr>
                                        <p:cTn id="40" dur="26">
                                          <p:stCondLst>
                                            <p:cond delay="1808"/>
                                          </p:stCondLst>
                                        </p:cTn>
                                        <p:tgtEl>
                                          <p:spTgt spid="3">
                                            <p:txEl>
                                              <p:pRg st="1" end="1"/>
                                            </p:txEl>
                                          </p:spTgt>
                                        </p:tgtEl>
                                      </p:cBhvr>
                                      <p:to x="100000" y="95000"/>
                                    </p:animScale>
                                    <p:animScale>
                                      <p:cBhvr>
                                        <p:cTn id="41" dur="166" decel="50000">
                                          <p:stCondLst>
                                            <p:cond delay="1834"/>
                                          </p:stCondLst>
                                        </p:cTn>
                                        <p:tgtEl>
                                          <p:spTgt spid="3">
                                            <p:txEl>
                                              <p:pRg st="1" end="1"/>
                                            </p:txEl>
                                          </p:spTgt>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wipe(down)">
                                      <p:cBhvr>
                                        <p:cTn id="44" dur="580">
                                          <p:stCondLst>
                                            <p:cond delay="0"/>
                                          </p:stCondLst>
                                        </p:cTn>
                                        <p:tgtEl>
                                          <p:spTgt spid="3">
                                            <p:txEl>
                                              <p:pRg st="2" end="2"/>
                                            </p:txEl>
                                          </p:spTgt>
                                        </p:tgtEl>
                                      </p:cBhvr>
                                    </p:animEffect>
                                    <p:anim calcmode="lin" valueType="num">
                                      <p:cBhvr>
                                        <p:cTn id="45"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50" dur="26">
                                          <p:stCondLst>
                                            <p:cond delay="650"/>
                                          </p:stCondLst>
                                        </p:cTn>
                                        <p:tgtEl>
                                          <p:spTgt spid="3">
                                            <p:txEl>
                                              <p:pRg st="2" end="2"/>
                                            </p:txEl>
                                          </p:spTgt>
                                        </p:tgtEl>
                                      </p:cBhvr>
                                      <p:to x="100000" y="60000"/>
                                    </p:animScale>
                                    <p:animScale>
                                      <p:cBhvr>
                                        <p:cTn id="51" dur="166" decel="50000">
                                          <p:stCondLst>
                                            <p:cond delay="676"/>
                                          </p:stCondLst>
                                        </p:cTn>
                                        <p:tgtEl>
                                          <p:spTgt spid="3">
                                            <p:txEl>
                                              <p:pRg st="2" end="2"/>
                                            </p:txEl>
                                          </p:spTgt>
                                        </p:tgtEl>
                                      </p:cBhvr>
                                      <p:to x="100000" y="100000"/>
                                    </p:animScale>
                                    <p:animScale>
                                      <p:cBhvr>
                                        <p:cTn id="52" dur="26">
                                          <p:stCondLst>
                                            <p:cond delay="1312"/>
                                          </p:stCondLst>
                                        </p:cTn>
                                        <p:tgtEl>
                                          <p:spTgt spid="3">
                                            <p:txEl>
                                              <p:pRg st="2" end="2"/>
                                            </p:txEl>
                                          </p:spTgt>
                                        </p:tgtEl>
                                      </p:cBhvr>
                                      <p:to x="100000" y="80000"/>
                                    </p:animScale>
                                    <p:animScale>
                                      <p:cBhvr>
                                        <p:cTn id="53" dur="166" decel="50000">
                                          <p:stCondLst>
                                            <p:cond delay="1338"/>
                                          </p:stCondLst>
                                        </p:cTn>
                                        <p:tgtEl>
                                          <p:spTgt spid="3">
                                            <p:txEl>
                                              <p:pRg st="2" end="2"/>
                                            </p:txEl>
                                          </p:spTgt>
                                        </p:tgtEl>
                                      </p:cBhvr>
                                      <p:to x="100000" y="100000"/>
                                    </p:animScale>
                                    <p:animScale>
                                      <p:cBhvr>
                                        <p:cTn id="54" dur="26">
                                          <p:stCondLst>
                                            <p:cond delay="1642"/>
                                          </p:stCondLst>
                                        </p:cTn>
                                        <p:tgtEl>
                                          <p:spTgt spid="3">
                                            <p:txEl>
                                              <p:pRg st="2" end="2"/>
                                            </p:txEl>
                                          </p:spTgt>
                                        </p:tgtEl>
                                      </p:cBhvr>
                                      <p:to x="100000" y="90000"/>
                                    </p:animScale>
                                    <p:animScale>
                                      <p:cBhvr>
                                        <p:cTn id="55" dur="166" decel="50000">
                                          <p:stCondLst>
                                            <p:cond delay="1668"/>
                                          </p:stCondLst>
                                        </p:cTn>
                                        <p:tgtEl>
                                          <p:spTgt spid="3">
                                            <p:txEl>
                                              <p:pRg st="2" end="2"/>
                                            </p:txEl>
                                          </p:spTgt>
                                        </p:tgtEl>
                                      </p:cBhvr>
                                      <p:to x="100000" y="100000"/>
                                    </p:animScale>
                                    <p:animScale>
                                      <p:cBhvr>
                                        <p:cTn id="56" dur="26">
                                          <p:stCondLst>
                                            <p:cond delay="1808"/>
                                          </p:stCondLst>
                                        </p:cTn>
                                        <p:tgtEl>
                                          <p:spTgt spid="3">
                                            <p:txEl>
                                              <p:pRg st="2" end="2"/>
                                            </p:txEl>
                                          </p:spTgt>
                                        </p:tgtEl>
                                      </p:cBhvr>
                                      <p:to x="100000" y="95000"/>
                                    </p:animScale>
                                    <p:animScale>
                                      <p:cBhvr>
                                        <p:cTn id="57" dur="166" decel="50000">
                                          <p:stCondLst>
                                            <p:cond delay="1834"/>
                                          </p:stCondLst>
                                        </p:cTn>
                                        <p:tgtEl>
                                          <p:spTgt spid="3">
                                            <p:txEl>
                                              <p:pRg st="2" end="2"/>
                                            </p:txEl>
                                          </p:spTgt>
                                        </p:tgtEl>
                                      </p:cBhvr>
                                      <p:to x="100000" y="100000"/>
                                    </p:animScale>
                                  </p:childTnLst>
                                </p:cTn>
                              </p:par>
                              <p:par>
                                <p:cTn id="58" presetID="22" presetClass="entr" presetSubtype="4"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down)">
                                      <p:cBhvr>
                                        <p:cTn id="60" dur="500"/>
                                        <p:tgtEl>
                                          <p:spTgt spid="5"/>
                                        </p:tgtEl>
                                      </p:cBhvr>
                                    </p:animEffect>
                                  </p:childTnLst>
                                </p:cTn>
                              </p:par>
                              <p:par>
                                <p:cTn id="61" presetID="22" presetClass="entr" presetSubtype="4"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down)">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886475" y="1173480"/>
            <a:ext cx="8825658" cy="3329581"/>
          </a:xfrm>
        </p:spPr>
        <p:txBody>
          <a:bodyPr/>
          <a:lstStyle/>
          <a:p>
            <a:pPr algn="ctr"/>
            <a:r>
              <a:rPr lang="it-IT" sz="13500" dirty="0" smtClean="0"/>
              <a:t>THE END</a:t>
            </a:r>
            <a:endParaRPr lang="it-IT" sz="13500" dirty="0"/>
          </a:p>
        </p:txBody>
      </p:sp>
      <p:sp>
        <p:nvSpPr>
          <p:cNvPr id="3" name="Sottotitolo 2"/>
          <p:cNvSpPr>
            <a:spLocks noGrp="1"/>
          </p:cNvSpPr>
          <p:nvPr>
            <p:ph type="subTitle" idx="1"/>
          </p:nvPr>
        </p:nvSpPr>
        <p:spPr>
          <a:xfrm>
            <a:off x="8924271" y="5882185"/>
            <a:ext cx="4878164" cy="975815"/>
          </a:xfrm>
        </p:spPr>
        <p:txBody>
          <a:bodyPr>
            <a:normAutofit/>
          </a:bodyPr>
          <a:lstStyle/>
          <a:p>
            <a:r>
              <a:rPr lang="it-IT" dirty="0" smtClean="0"/>
              <a:t>TRINGALI GIORGIA</a:t>
            </a:r>
          </a:p>
          <a:p>
            <a:r>
              <a:rPr lang="it-IT" dirty="0" smtClean="0"/>
              <a:t>SCICOLONE LUDOVICA</a:t>
            </a:r>
            <a:endParaRPr lang="it-IT" dirty="0"/>
          </a:p>
        </p:txBody>
      </p:sp>
    </p:spTree>
    <p:extLst>
      <p:ext uri="{BB962C8B-B14F-4D97-AF65-F5344CB8AC3E}">
        <p14:creationId xmlns:p14="http://schemas.microsoft.com/office/powerpoint/2010/main" val="524685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wipe(down)">
                                      <p:cBhvr>
                                        <p:cTn id="32" dur="580">
                                          <p:stCondLst>
                                            <p:cond delay="0"/>
                                          </p:stCondLst>
                                        </p:cTn>
                                        <p:tgtEl>
                                          <p:spTgt spid="3">
                                            <p:txEl>
                                              <p:pRg st="1" end="1"/>
                                            </p:txEl>
                                          </p:spTgt>
                                        </p:tgtEl>
                                      </p:cBhvr>
                                    </p:animEffect>
                                    <p:anim calcmode="lin" valueType="num">
                                      <p:cBhvr>
                                        <p:cTn id="3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xEl>
                                              <p:pRg st="1" end="1"/>
                                            </p:txEl>
                                          </p:spTgt>
                                        </p:tgtEl>
                                      </p:cBhvr>
                                      <p:to x="100000" y="60000"/>
                                    </p:animScale>
                                    <p:animScale>
                                      <p:cBhvr>
                                        <p:cTn id="39" dur="166" decel="50000">
                                          <p:stCondLst>
                                            <p:cond delay="676"/>
                                          </p:stCondLst>
                                        </p:cTn>
                                        <p:tgtEl>
                                          <p:spTgt spid="3">
                                            <p:txEl>
                                              <p:pRg st="1" end="1"/>
                                            </p:txEl>
                                          </p:spTgt>
                                        </p:tgtEl>
                                      </p:cBhvr>
                                      <p:to x="100000" y="100000"/>
                                    </p:animScale>
                                    <p:animScale>
                                      <p:cBhvr>
                                        <p:cTn id="40" dur="26">
                                          <p:stCondLst>
                                            <p:cond delay="1312"/>
                                          </p:stCondLst>
                                        </p:cTn>
                                        <p:tgtEl>
                                          <p:spTgt spid="3">
                                            <p:txEl>
                                              <p:pRg st="1" end="1"/>
                                            </p:txEl>
                                          </p:spTgt>
                                        </p:tgtEl>
                                      </p:cBhvr>
                                      <p:to x="100000" y="80000"/>
                                    </p:animScale>
                                    <p:animScale>
                                      <p:cBhvr>
                                        <p:cTn id="41" dur="166" decel="50000">
                                          <p:stCondLst>
                                            <p:cond delay="1338"/>
                                          </p:stCondLst>
                                        </p:cTn>
                                        <p:tgtEl>
                                          <p:spTgt spid="3">
                                            <p:txEl>
                                              <p:pRg st="1" end="1"/>
                                            </p:txEl>
                                          </p:spTgt>
                                        </p:tgtEl>
                                      </p:cBhvr>
                                      <p:to x="100000" y="100000"/>
                                    </p:animScale>
                                    <p:animScale>
                                      <p:cBhvr>
                                        <p:cTn id="42" dur="26">
                                          <p:stCondLst>
                                            <p:cond delay="1642"/>
                                          </p:stCondLst>
                                        </p:cTn>
                                        <p:tgtEl>
                                          <p:spTgt spid="3">
                                            <p:txEl>
                                              <p:pRg st="1" end="1"/>
                                            </p:txEl>
                                          </p:spTgt>
                                        </p:tgtEl>
                                      </p:cBhvr>
                                      <p:to x="100000" y="90000"/>
                                    </p:animScale>
                                    <p:animScale>
                                      <p:cBhvr>
                                        <p:cTn id="43" dur="166" decel="50000">
                                          <p:stCondLst>
                                            <p:cond delay="1668"/>
                                          </p:stCondLst>
                                        </p:cTn>
                                        <p:tgtEl>
                                          <p:spTgt spid="3">
                                            <p:txEl>
                                              <p:pRg st="1" end="1"/>
                                            </p:txEl>
                                          </p:spTgt>
                                        </p:tgtEl>
                                      </p:cBhvr>
                                      <p:to x="100000" y="100000"/>
                                    </p:animScale>
                                    <p:animScale>
                                      <p:cBhvr>
                                        <p:cTn id="44" dur="26">
                                          <p:stCondLst>
                                            <p:cond delay="1808"/>
                                          </p:stCondLst>
                                        </p:cTn>
                                        <p:tgtEl>
                                          <p:spTgt spid="3">
                                            <p:txEl>
                                              <p:pRg st="1" end="1"/>
                                            </p:txEl>
                                          </p:spTgt>
                                        </p:tgtEl>
                                      </p:cBhvr>
                                      <p:to x="100000" y="95000"/>
                                    </p:animScale>
                                    <p:animScale>
                                      <p:cBhvr>
                                        <p:cTn id="45"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e">
  <a:themeElements>
    <a:clrScheme name="Ione">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238</TotalTime>
  <Words>504</Words>
  <Application>Microsoft Office PowerPoint</Application>
  <PresentationFormat>Widescreen</PresentationFormat>
  <Paragraphs>23</Paragraphs>
  <Slides>6</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6</vt:i4>
      </vt:variant>
    </vt:vector>
  </HeadingPairs>
  <TitlesOfParts>
    <vt:vector size="10" baseType="lpstr">
      <vt:lpstr>Arial</vt:lpstr>
      <vt:lpstr>Century Gothic</vt:lpstr>
      <vt:lpstr>Wingdings 3</vt:lpstr>
      <vt:lpstr>Ione</vt:lpstr>
      <vt:lpstr>CYBERBULLYING</vt:lpstr>
      <vt:lpstr>WHAT IS CYBERBULLYING?</vt:lpstr>
      <vt:lpstr>CYBERBULLYING: HOW IT CAN BE DIVIDED</vt:lpstr>
      <vt:lpstr>CONSEQUENCES OF CYBERBULLYING</vt:lpstr>
      <vt:lpstr>DEFENSE FROM CYBERBULLYING</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BULLISMO E CYBERBULLISMO</dc:title>
  <dc:creator>Adriana</dc:creator>
  <cp:lastModifiedBy>Adry Buonocore</cp:lastModifiedBy>
  <cp:revision>25</cp:revision>
  <dcterms:created xsi:type="dcterms:W3CDTF">2020-03-29T15:21:58Z</dcterms:created>
  <dcterms:modified xsi:type="dcterms:W3CDTF">2021-03-18T18:30:59Z</dcterms:modified>
</cp:coreProperties>
</file>