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7F9ACD12-BD71-4BD4-A2F2-EFBE864EFFBE}"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1604236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9ACD12-BD71-4BD4-A2F2-EFBE864EFFBE}"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1190224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7F9ACD12-BD71-4BD4-A2F2-EFBE864EFFBE}"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4037581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7F9ACD12-BD71-4BD4-A2F2-EFBE864EFFBE}"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624873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7F9ACD12-BD71-4BD4-A2F2-EFBE864EFFBE}" type="datetimeFigureOut">
              <a:rPr lang="it-IT" smtClean="0"/>
              <a:t>22/03/2021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3035389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F9ACD12-BD71-4BD4-A2F2-EFBE864EFFBE}" type="datetimeFigureOut">
              <a:rPr lang="it-IT" smtClean="0"/>
              <a:t>22/03/2021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4285267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F9ACD12-BD71-4BD4-A2F2-EFBE864EFFBE}" type="datetimeFigureOut">
              <a:rPr lang="it-IT" smtClean="0"/>
              <a:t>22/03/2021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901007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F9ACD12-BD71-4BD4-A2F2-EFBE864EFFBE}"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267685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F9ACD12-BD71-4BD4-A2F2-EFBE864EFFBE}" type="datetimeFigureOut">
              <a:rPr lang="it-IT" smtClean="0"/>
              <a:t>22/03/2021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2836191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9ACD12-BD71-4BD4-A2F2-EFBE864EFFBE}"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4033742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F9ACD12-BD71-4BD4-A2F2-EFBE864EFFBE}" type="datetimeFigureOut">
              <a:rPr lang="it-IT" smtClean="0"/>
              <a:t>22/03/2021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AC67CE-C83A-46CB-9547-0C74BC974BB2}" type="slidenum">
              <a:rPr lang="it-IT" smtClean="0"/>
              <a:t>‹N›</a:t>
            </a:fld>
            <a:endParaRPr lang="it-IT"/>
          </a:p>
        </p:txBody>
      </p:sp>
    </p:spTree>
    <p:extLst>
      <p:ext uri="{BB962C8B-B14F-4D97-AF65-F5344CB8AC3E}">
        <p14:creationId xmlns:p14="http://schemas.microsoft.com/office/powerpoint/2010/main" val="756078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ACD12-BD71-4BD4-A2F2-EFBE864EFFBE}" type="datetimeFigureOut">
              <a:rPr lang="it-IT" smtClean="0"/>
              <a:t>22/03/2021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C67CE-C83A-46CB-9547-0C74BC974BB2}" type="slidenum">
              <a:rPr lang="it-IT" smtClean="0"/>
              <a:t>‹N›</a:t>
            </a:fld>
            <a:endParaRPr lang="it-IT"/>
          </a:p>
        </p:txBody>
      </p:sp>
    </p:spTree>
    <p:extLst>
      <p:ext uri="{BB962C8B-B14F-4D97-AF65-F5344CB8AC3E}">
        <p14:creationId xmlns:p14="http://schemas.microsoft.com/office/powerpoint/2010/main" val="474165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3761"/>
            <a:ext cx="7772400" cy="1137369"/>
          </a:xfrm>
        </p:spPr>
        <p:txBody>
          <a:bodyPr/>
          <a:lstStyle/>
          <a:p>
            <a:r>
              <a:rPr lang="it-IT" b="1" dirty="0" smtClean="0">
                <a:solidFill>
                  <a:srgbClr val="CC0066"/>
                </a:solidFill>
                <a:latin typeface="Cooper Black" pitchFamily="18" charset="0"/>
              </a:rPr>
              <a:t>CYBER-BULLYING</a:t>
            </a:r>
            <a:endParaRPr lang="it-IT" b="1" dirty="0">
              <a:solidFill>
                <a:srgbClr val="CC0066"/>
              </a:solidFill>
              <a:latin typeface="Cooper Black" pitchFamily="18" charset="0"/>
            </a:endParaRPr>
          </a:p>
        </p:txBody>
      </p:sp>
      <p:sp>
        <p:nvSpPr>
          <p:cNvPr id="3" name="Sottotitolo 2"/>
          <p:cNvSpPr>
            <a:spLocks noGrp="1"/>
          </p:cNvSpPr>
          <p:nvPr>
            <p:ph type="subTitle" idx="1"/>
          </p:nvPr>
        </p:nvSpPr>
        <p:spPr>
          <a:xfrm>
            <a:off x="53001" y="1075918"/>
            <a:ext cx="4575323" cy="2852936"/>
          </a:xfrm>
        </p:spPr>
        <p:txBody>
          <a:bodyPr>
            <a:normAutofit fontScale="92500" lnSpcReduction="10000"/>
          </a:bodyPr>
          <a:lstStyle/>
          <a:p>
            <a:pPr algn="just"/>
            <a:r>
              <a:rPr lang="en-US" sz="2400" b="1" dirty="0" smtClean="0">
                <a:solidFill>
                  <a:schemeClr val="accent6">
                    <a:lumMod val="40000"/>
                    <a:lumOff val="60000"/>
                  </a:schemeClr>
                </a:solidFill>
                <a:cs typeface="Arial" pitchFamily="34" charset="0"/>
              </a:rPr>
              <a:t>Cyber-bullying is the term to indicate a continuous, repeated and offensive attack through the tools of the network: in fact, it’s a phenomenon that has arisen in recent years among children and especially adolescents and which is found, for example, through the Internet, mobile phones and also computer.</a:t>
            </a:r>
            <a:endParaRPr lang="it-IT" sz="2400" b="1" dirty="0">
              <a:solidFill>
                <a:schemeClr val="accent6">
                  <a:lumMod val="40000"/>
                  <a:lumOff val="60000"/>
                </a:schemeClr>
              </a:solidFill>
              <a:cs typeface="Arial" pitchFamily="34" charset="0"/>
            </a:endParaRPr>
          </a:p>
        </p:txBody>
      </p:sp>
      <p:pic>
        <p:nvPicPr>
          <p:cNvPr id="1026" name="Picture 2" descr="Giornata contro bullismo e cyberbullismo, 6 ragazzi su 10 non si sentono al  sicuro quando sono online. Azzolina: &quot;Non lasciamoli soli&quot; - Orizzonte  Scuola Notiz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01" y="4005064"/>
            <a:ext cx="4248472" cy="2609961"/>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
        <p:nvSpPr>
          <p:cNvPr id="4" name="Rettangolo 3"/>
          <p:cNvSpPr/>
          <p:nvPr/>
        </p:nvSpPr>
        <p:spPr>
          <a:xfrm>
            <a:off x="4431946" y="3909660"/>
            <a:ext cx="4712054" cy="2800767"/>
          </a:xfrm>
          <a:prstGeom prst="rect">
            <a:avLst/>
          </a:prstGeom>
        </p:spPr>
        <p:txBody>
          <a:bodyPr wrap="square">
            <a:spAutoFit/>
          </a:bodyPr>
          <a:lstStyle/>
          <a:p>
            <a:pPr algn="just"/>
            <a:r>
              <a:rPr lang="en-US" sz="2200" b="1" dirty="0" smtClean="0">
                <a:solidFill>
                  <a:schemeClr val="accent6">
                    <a:lumMod val="40000"/>
                    <a:lumOff val="60000"/>
                  </a:schemeClr>
                </a:solidFill>
              </a:rPr>
              <a:t>Therefore, electronic bullying includes all forms of bullying through emails, text messages, websites, images or videos published on the network and social networks. Furthermore, the bully's goal is always the same: to harass the victim, threaten her and make fun of her.</a:t>
            </a:r>
            <a:endParaRPr lang="it-IT" sz="2200" b="1" dirty="0">
              <a:solidFill>
                <a:schemeClr val="accent6">
                  <a:lumMod val="40000"/>
                  <a:lumOff val="60000"/>
                </a:schemeClr>
              </a:solidFill>
            </a:endParaRPr>
          </a:p>
        </p:txBody>
      </p:sp>
      <p:pic>
        <p:nvPicPr>
          <p:cNvPr id="1030" name="Picture 6" descr="Formazione docenti - CYBERBULLISMO. TRA CONTRASTO E PREVENZIONE - corsi"/>
          <p:cNvPicPr>
            <a:picLocks noChangeAspect="1" noChangeArrowheads="1"/>
          </p:cNvPicPr>
          <p:nvPr/>
        </p:nvPicPr>
        <p:blipFill rotWithShape="1">
          <a:blip r:embed="rId3">
            <a:extLst>
              <a:ext uri="{28A0092B-C50C-407E-A947-70E740481C1C}">
                <a14:useLocalDpi xmlns:a14="http://schemas.microsoft.com/office/drawing/2010/main" val="0"/>
              </a:ext>
            </a:extLst>
          </a:blip>
          <a:srcRect l="12732" r="11310"/>
          <a:stretch/>
        </p:blipFill>
        <p:spPr bwMode="auto">
          <a:xfrm>
            <a:off x="4788024" y="1124744"/>
            <a:ext cx="4229382" cy="2603913"/>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57563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681642" y="0"/>
            <a:ext cx="10369152" cy="1143000"/>
          </a:xfrm>
        </p:spPr>
        <p:txBody>
          <a:bodyPr>
            <a:normAutofit/>
          </a:bodyPr>
          <a:lstStyle/>
          <a:p>
            <a:r>
              <a:rPr lang="it-IT" sz="2800" dirty="0" smtClean="0">
                <a:solidFill>
                  <a:srgbClr val="CC0066"/>
                </a:solidFill>
                <a:latin typeface="Cooper Black" pitchFamily="18" charset="0"/>
              </a:rPr>
              <a:t>CONSEQUENCES OF CYBER-BULLYING</a:t>
            </a:r>
            <a:endParaRPr lang="it-IT" sz="2800" dirty="0">
              <a:solidFill>
                <a:srgbClr val="CC0066"/>
              </a:solidFill>
              <a:latin typeface="Cooper Black" pitchFamily="18" charset="0"/>
            </a:endParaRPr>
          </a:p>
        </p:txBody>
      </p:sp>
      <p:sp>
        <p:nvSpPr>
          <p:cNvPr id="3" name="Segnaposto contenuto 2"/>
          <p:cNvSpPr>
            <a:spLocks noGrp="1"/>
          </p:cNvSpPr>
          <p:nvPr>
            <p:ph idx="1"/>
          </p:nvPr>
        </p:nvSpPr>
        <p:spPr>
          <a:xfrm>
            <a:off x="132728" y="836712"/>
            <a:ext cx="4615352" cy="3168352"/>
          </a:xfrm>
        </p:spPr>
        <p:txBody>
          <a:bodyPr>
            <a:normAutofit/>
          </a:bodyPr>
          <a:lstStyle/>
          <a:p>
            <a:pPr marL="0" indent="0" algn="just">
              <a:buNone/>
            </a:pPr>
            <a:r>
              <a:rPr lang="en-US" sz="2000" b="1" dirty="0" smtClean="0">
                <a:solidFill>
                  <a:schemeClr val="accent6">
                    <a:lumMod val="40000"/>
                    <a:lumOff val="60000"/>
                  </a:schemeClr>
                </a:solidFill>
              </a:rPr>
              <a:t>In essence, this cyber-bullying manifests itself in various ways, but basically, as we have already said, via the Internet and telephones mobile phones. Unfortunately no research has been conducted on understanding the consequences of cyber-bullying, as opposed to what it happened with traditional bullying, the consequences of which are evident for teenagers.</a:t>
            </a:r>
            <a:endParaRPr lang="it-IT" sz="2000" b="1" dirty="0">
              <a:solidFill>
                <a:schemeClr val="accent6">
                  <a:lumMod val="40000"/>
                  <a:lumOff val="60000"/>
                </a:schemeClr>
              </a:solidFill>
            </a:endParaRPr>
          </a:p>
        </p:txBody>
      </p:sp>
      <p:sp>
        <p:nvSpPr>
          <p:cNvPr id="6" name="Rettangolo 5"/>
          <p:cNvSpPr/>
          <p:nvPr/>
        </p:nvSpPr>
        <p:spPr>
          <a:xfrm>
            <a:off x="4505624" y="3743182"/>
            <a:ext cx="4514832" cy="3139321"/>
          </a:xfrm>
          <a:prstGeom prst="rect">
            <a:avLst/>
          </a:prstGeom>
        </p:spPr>
        <p:txBody>
          <a:bodyPr wrap="square">
            <a:spAutoFit/>
          </a:bodyPr>
          <a:lstStyle/>
          <a:p>
            <a:pPr algn="just"/>
            <a:r>
              <a:rPr lang="en-US" sz="2200" b="1" dirty="0" smtClean="0">
                <a:solidFill>
                  <a:schemeClr val="accent6">
                    <a:lumMod val="40000"/>
                    <a:lumOff val="60000"/>
                  </a:schemeClr>
                </a:solidFill>
              </a:rPr>
              <a:t>However, according to the most recent studies, the damage to cyber-bullying is similar to that of traditional bullies and victims. The victims very often develop low self-esteem, depression, anxiety, fears, relationship problems and in the most serious cases even suicidal thoughts.</a:t>
            </a:r>
            <a:endParaRPr lang="it-IT" sz="2200" b="1" dirty="0">
              <a:solidFill>
                <a:schemeClr val="accent6">
                  <a:lumMod val="40000"/>
                  <a:lumOff val="60000"/>
                </a:schemeClr>
              </a:solidFill>
            </a:endParaRPr>
          </a:p>
        </p:txBody>
      </p:sp>
      <p:pic>
        <p:nvPicPr>
          <p:cNvPr id="2050" name="Picture 2" descr="Ansia e disturbi d'ansia: cause, sintomi e trattamenti - Melaros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248" y="4005064"/>
            <a:ext cx="4365686" cy="2753977"/>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pic>
        <p:nvPicPr>
          <p:cNvPr id="2052" name="Picture 4" descr="Adolescenza e suicidio: i fattori di rischio e di protezione - Psicolog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1984" y="980728"/>
            <a:ext cx="4248472" cy="2664296"/>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647524"/>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45752" y="116632"/>
            <a:ext cx="9093696" cy="1143000"/>
          </a:xfrm>
        </p:spPr>
        <p:txBody>
          <a:bodyPr>
            <a:normAutofit/>
          </a:bodyPr>
          <a:lstStyle/>
          <a:p>
            <a:r>
              <a:rPr lang="it-IT" sz="3600" b="1" dirty="0" smtClean="0">
                <a:solidFill>
                  <a:srgbClr val="CC0066"/>
                </a:solidFill>
                <a:latin typeface="Cooper Black" pitchFamily="18" charset="0"/>
              </a:rPr>
              <a:t>SOLUTIONS OF CYBER-BULLYING</a:t>
            </a:r>
            <a:endParaRPr lang="it-IT" sz="3600" b="1" dirty="0">
              <a:solidFill>
                <a:srgbClr val="CC0066"/>
              </a:solidFill>
              <a:latin typeface="Cooper Black" pitchFamily="18" charset="0"/>
            </a:endParaRPr>
          </a:p>
        </p:txBody>
      </p:sp>
      <p:sp>
        <p:nvSpPr>
          <p:cNvPr id="3" name="Segnaposto contenuto 2"/>
          <p:cNvSpPr>
            <a:spLocks noGrp="1"/>
          </p:cNvSpPr>
          <p:nvPr>
            <p:ph idx="1"/>
          </p:nvPr>
        </p:nvSpPr>
        <p:spPr>
          <a:xfrm>
            <a:off x="179512" y="1065632"/>
            <a:ext cx="6084168" cy="2848991"/>
          </a:xfrm>
        </p:spPr>
        <p:txBody>
          <a:bodyPr>
            <a:normAutofit/>
          </a:bodyPr>
          <a:lstStyle/>
          <a:p>
            <a:pPr marL="0" indent="0" algn="just">
              <a:buNone/>
            </a:pPr>
            <a:r>
              <a:rPr lang="en-US" sz="2200" b="1" dirty="0" smtClean="0">
                <a:solidFill>
                  <a:schemeClr val="accent6">
                    <a:lumMod val="40000"/>
                    <a:lumOff val="60000"/>
                  </a:schemeClr>
                </a:solidFill>
              </a:rPr>
              <a:t>In conclusion, it is important to teach young people some basic rules to prevent this phenomenon and use the Internet secure way: never give personal information, such as name, address, phone number, age, names of friends to someone you don't know personally or anyone you know on the web; never respond to a message that makes you feel confused or uncomfortable.</a:t>
            </a:r>
            <a:endParaRPr lang="it-IT" sz="2200" b="1" dirty="0">
              <a:solidFill>
                <a:schemeClr val="accent6">
                  <a:lumMod val="40000"/>
                  <a:lumOff val="60000"/>
                </a:schemeClr>
              </a:solidFill>
            </a:endParaRPr>
          </a:p>
        </p:txBody>
      </p:sp>
      <p:pic>
        <p:nvPicPr>
          <p:cNvPr id="3074" name="Picture 2" descr="I nuovi media e il rischio del cyberbullismo: quali segnal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196752"/>
            <a:ext cx="2592288" cy="2592289"/>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pic>
        <p:nvPicPr>
          <p:cNvPr id="3076" name="Picture 4" descr="BULLISMO E CYBERBULLISMO. LE VITTIME E GLI AUTORI, LA NORMATIVA E I  PERCORSI DI PRESA IN CARICO” - CISMA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5736" y="4005064"/>
            <a:ext cx="4766572" cy="2466705"/>
          </a:xfrm>
          <a:prstGeom prst="rect">
            <a:avLst/>
          </a:prstGeom>
          <a:noFill/>
          <a:ln>
            <a:solidFill>
              <a:srgbClr val="C00000"/>
            </a:solidFill>
          </a:ln>
          <a:extLst>
            <a:ext uri="{909E8E84-426E-40DD-AFC4-6F175D3DCCD1}">
              <a14:hiddenFill xmlns:a14="http://schemas.microsoft.com/office/drawing/2010/main">
                <a:solidFill>
                  <a:srgbClr val="FFFFFF"/>
                </a:solidFill>
              </a14:hiddenFill>
            </a:ext>
          </a:extLst>
        </p:spPr>
      </p:pic>
      <p:pic>
        <p:nvPicPr>
          <p:cNvPr id="3078" name="Picture 6" descr="Illustrazioni sul tema del Cyberbullismo"/>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flipH="1">
            <a:off x="6588224" y="5374975"/>
            <a:ext cx="2448272" cy="1378531"/>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pic>
        <p:nvPicPr>
          <p:cNvPr id="3080" name="Picture 8" descr="Illustrazioni sul tema del Cyberbullismo"/>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7504" y="5373216"/>
            <a:ext cx="2448272" cy="1378531"/>
          </a:xfrm>
          <a:prstGeom prst="rect">
            <a:avLst/>
          </a:prstGeom>
          <a:noFill/>
          <a:ln>
            <a:solidFill>
              <a:srgbClr val="FFFF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96455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292</Words>
  <Application>Microsoft Office PowerPoint</Application>
  <PresentationFormat>Presentazione su schermo (4:3)</PresentationFormat>
  <Paragraphs>8</Paragraphs>
  <Slides>3</Slides>
  <Notes>0</Notes>
  <HiddenSlides>0</HiddenSlides>
  <MMClips>0</MMClips>
  <ScaleCrop>false</ScaleCrop>
  <HeadingPairs>
    <vt:vector size="4" baseType="variant">
      <vt:variant>
        <vt:lpstr>Tema</vt:lpstr>
      </vt:variant>
      <vt:variant>
        <vt:i4>1</vt:i4>
      </vt:variant>
      <vt:variant>
        <vt:lpstr>Titoli diapositive</vt:lpstr>
      </vt:variant>
      <vt:variant>
        <vt:i4>3</vt:i4>
      </vt:variant>
    </vt:vector>
  </HeadingPairs>
  <TitlesOfParts>
    <vt:vector size="4" baseType="lpstr">
      <vt:lpstr>Tema di Office</vt:lpstr>
      <vt:lpstr>CYBER-BULLYING</vt:lpstr>
      <vt:lpstr>CONSEQUENCES OF CYBER-BULLYING</vt:lpstr>
      <vt:lpstr>SOLUTIONS OF CYBER-BULLYING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Lenovo</dc:creator>
  <cp:lastModifiedBy>Lenovo</cp:lastModifiedBy>
  <cp:revision>10</cp:revision>
  <dcterms:created xsi:type="dcterms:W3CDTF">2021-03-22T14:12:01Z</dcterms:created>
  <dcterms:modified xsi:type="dcterms:W3CDTF">2021-03-22T15:51:08Z</dcterms:modified>
</cp:coreProperties>
</file>