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6FD847F4-6815-4092-8656-F4EBDC1B3EBC}" type="datetimeFigureOut">
              <a:rPr lang="it-IT" smtClean="0"/>
              <a:t>22/03/2021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8E69123-6CE2-48FA-BAA3-0B583B0EAB44}" type="slidenum">
              <a:rPr lang="it-IT" smtClean="0"/>
              <a:t>‹N›</a:t>
            </a:fld>
            <a:endParaRPr lang="it-IT"/>
          </a:p>
        </p:txBody>
      </p:sp>
    </p:spTree>
    <p:extLst>
      <p:ext uri="{BB962C8B-B14F-4D97-AF65-F5344CB8AC3E}">
        <p14:creationId xmlns:p14="http://schemas.microsoft.com/office/powerpoint/2010/main" val="1876664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FD847F4-6815-4092-8656-F4EBDC1B3EBC}" type="datetimeFigureOut">
              <a:rPr lang="it-IT" smtClean="0"/>
              <a:t>22/03/2021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8E69123-6CE2-48FA-BAA3-0B583B0EAB44}" type="slidenum">
              <a:rPr lang="it-IT" smtClean="0"/>
              <a:t>‹N›</a:t>
            </a:fld>
            <a:endParaRPr lang="it-IT"/>
          </a:p>
        </p:txBody>
      </p:sp>
    </p:spTree>
    <p:extLst>
      <p:ext uri="{BB962C8B-B14F-4D97-AF65-F5344CB8AC3E}">
        <p14:creationId xmlns:p14="http://schemas.microsoft.com/office/powerpoint/2010/main" val="1047431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6FD847F4-6815-4092-8656-F4EBDC1B3EBC}" type="datetimeFigureOut">
              <a:rPr lang="it-IT" smtClean="0"/>
              <a:t>22/03/2021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8E69123-6CE2-48FA-BAA3-0B583B0EAB44}" type="slidenum">
              <a:rPr lang="it-IT" smtClean="0"/>
              <a:t>‹N›</a:t>
            </a:fld>
            <a:endParaRPr lang="it-IT"/>
          </a:p>
        </p:txBody>
      </p:sp>
    </p:spTree>
    <p:extLst>
      <p:ext uri="{BB962C8B-B14F-4D97-AF65-F5344CB8AC3E}">
        <p14:creationId xmlns:p14="http://schemas.microsoft.com/office/powerpoint/2010/main" val="302474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6FD847F4-6815-4092-8656-F4EBDC1B3EBC}" type="datetimeFigureOut">
              <a:rPr lang="it-IT" smtClean="0"/>
              <a:t>22/03/2021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8E69123-6CE2-48FA-BAA3-0B583B0EAB44}" type="slidenum">
              <a:rPr lang="it-IT" smtClean="0"/>
              <a:t>‹N›</a:t>
            </a:fld>
            <a:endParaRPr lang="it-IT"/>
          </a:p>
        </p:txBody>
      </p:sp>
    </p:spTree>
    <p:extLst>
      <p:ext uri="{BB962C8B-B14F-4D97-AF65-F5344CB8AC3E}">
        <p14:creationId xmlns:p14="http://schemas.microsoft.com/office/powerpoint/2010/main" val="2271242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6FD847F4-6815-4092-8656-F4EBDC1B3EBC}" type="datetimeFigureOut">
              <a:rPr lang="it-IT" smtClean="0"/>
              <a:t>22/03/2021</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8E69123-6CE2-48FA-BAA3-0B583B0EAB44}" type="slidenum">
              <a:rPr lang="it-IT" smtClean="0"/>
              <a:t>‹N›</a:t>
            </a:fld>
            <a:endParaRPr lang="it-IT"/>
          </a:p>
        </p:txBody>
      </p:sp>
    </p:spTree>
    <p:extLst>
      <p:ext uri="{BB962C8B-B14F-4D97-AF65-F5344CB8AC3E}">
        <p14:creationId xmlns:p14="http://schemas.microsoft.com/office/powerpoint/2010/main" val="3941600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6FD847F4-6815-4092-8656-F4EBDC1B3EBC}" type="datetimeFigureOut">
              <a:rPr lang="it-IT" smtClean="0"/>
              <a:t>22/03/2021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8E69123-6CE2-48FA-BAA3-0B583B0EAB44}" type="slidenum">
              <a:rPr lang="it-IT" smtClean="0"/>
              <a:t>‹N›</a:t>
            </a:fld>
            <a:endParaRPr lang="it-IT"/>
          </a:p>
        </p:txBody>
      </p:sp>
    </p:spTree>
    <p:extLst>
      <p:ext uri="{BB962C8B-B14F-4D97-AF65-F5344CB8AC3E}">
        <p14:creationId xmlns:p14="http://schemas.microsoft.com/office/powerpoint/2010/main" val="4290568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FD847F4-6815-4092-8656-F4EBDC1B3EBC}" type="datetimeFigureOut">
              <a:rPr lang="it-IT" smtClean="0"/>
              <a:t>22/03/2021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8E69123-6CE2-48FA-BAA3-0B583B0EAB44}" type="slidenum">
              <a:rPr lang="it-IT" smtClean="0"/>
              <a:t>‹N›</a:t>
            </a:fld>
            <a:endParaRPr lang="it-IT"/>
          </a:p>
        </p:txBody>
      </p:sp>
    </p:spTree>
    <p:extLst>
      <p:ext uri="{BB962C8B-B14F-4D97-AF65-F5344CB8AC3E}">
        <p14:creationId xmlns:p14="http://schemas.microsoft.com/office/powerpoint/2010/main" val="2003940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FD847F4-6815-4092-8656-F4EBDC1B3EBC}" type="datetimeFigureOut">
              <a:rPr lang="it-IT" smtClean="0"/>
              <a:t>22/03/2021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8E69123-6CE2-48FA-BAA3-0B583B0EAB44}" type="slidenum">
              <a:rPr lang="it-IT" smtClean="0"/>
              <a:t>‹N›</a:t>
            </a:fld>
            <a:endParaRPr lang="it-IT"/>
          </a:p>
        </p:txBody>
      </p:sp>
    </p:spTree>
    <p:extLst>
      <p:ext uri="{BB962C8B-B14F-4D97-AF65-F5344CB8AC3E}">
        <p14:creationId xmlns:p14="http://schemas.microsoft.com/office/powerpoint/2010/main" val="1533374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FD847F4-6815-4092-8656-F4EBDC1B3EBC}" type="datetimeFigureOut">
              <a:rPr lang="it-IT" smtClean="0"/>
              <a:t>22/03/2021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8E69123-6CE2-48FA-BAA3-0B583B0EAB44}" type="slidenum">
              <a:rPr lang="it-IT" smtClean="0"/>
              <a:t>‹N›</a:t>
            </a:fld>
            <a:endParaRPr lang="it-IT"/>
          </a:p>
        </p:txBody>
      </p:sp>
    </p:spTree>
    <p:extLst>
      <p:ext uri="{BB962C8B-B14F-4D97-AF65-F5344CB8AC3E}">
        <p14:creationId xmlns:p14="http://schemas.microsoft.com/office/powerpoint/2010/main" val="2165619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FD847F4-6815-4092-8656-F4EBDC1B3EBC}" type="datetimeFigureOut">
              <a:rPr lang="it-IT" smtClean="0"/>
              <a:t>22/03/2021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8E69123-6CE2-48FA-BAA3-0B583B0EAB44}" type="slidenum">
              <a:rPr lang="it-IT" smtClean="0"/>
              <a:t>‹N›</a:t>
            </a:fld>
            <a:endParaRPr lang="it-IT"/>
          </a:p>
        </p:txBody>
      </p:sp>
    </p:spTree>
    <p:extLst>
      <p:ext uri="{BB962C8B-B14F-4D97-AF65-F5344CB8AC3E}">
        <p14:creationId xmlns:p14="http://schemas.microsoft.com/office/powerpoint/2010/main" val="2282723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FD847F4-6815-4092-8656-F4EBDC1B3EBC}" type="datetimeFigureOut">
              <a:rPr lang="it-IT" smtClean="0"/>
              <a:t>22/03/2021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8E69123-6CE2-48FA-BAA3-0B583B0EAB44}" type="slidenum">
              <a:rPr lang="it-IT" smtClean="0"/>
              <a:t>‹N›</a:t>
            </a:fld>
            <a:endParaRPr lang="it-IT"/>
          </a:p>
        </p:txBody>
      </p:sp>
    </p:spTree>
    <p:extLst>
      <p:ext uri="{BB962C8B-B14F-4D97-AF65-F5344CB8AC3E}">
        <p14:creationId xmlns:p14="http://schemas.microsoft.com/office/powerpoint/2010/main" val="2328933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D847F4-6815-4092-8656-F4EBDC1B3EBC}" type="datetimeFigureOut">
              <a:rPr lang="it-IT" smtClean="0"/>
              <a:t>22/03/2021</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E69123-6CE2-48FA-BAA3-0B583B0EAB44}" type="slidenum">
              <a:rPr lang="it-IT" smtClean="0"/>
              <a:t>‹N›</a:t>
            </a:fld>
            <a:endParaRPr lang="it-IT"/>
          </a:p>
        </p:txBody>
      </p:sp>
    </p:spTree>
    <p:extLst>
      <p:ext uri="{BB962C8B-B14F-4D97-AF65-F5344CB8AC3E}">
        <p14:creationId xmlns:p14="http://schemas.microsoft.com/office/powerpoint/2010/main" val="21718524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467544" y="2492896"/>
            <a:ext cx="8064896" cy="1656184"/>
          </a:xfrm>
          <a:effectLst>
            <a:outerShdw blurRad="50800" dist="38100" dir="18900000" algn="bl" rotWithShape="0">
              <a:prstClr val="black">
                <a:alpha val="40000"/>
              </a:prstClr>
            </a:outerShdw>
          </a:effectLst>
        </p:spPr>
        <p:txBody>
          <a:bodyPr/>
          <a:lstStyle/>
          <a:p>
            <a:r>
              <a:rPr lang="it-IT" b="1" i="1" dirty="0" smtClean="0">
                <a:solidFill>
                  <a:schemeClr val="bg1"/>
                </a:solidFill>
                <a:effectLst>
                  <a:outerShdw blurRad="38100" dist="38100" dir="2700000" algn="tl">
                    <a:srgbClr val="000000">
                      <a:alpha val="43137"/>
                    </a:srgbClr>
                  </a:outerShdw>
                </a:effectLst>
                <a:latin typeface="Berlin Sans FB Demi" pitchFamily="34" charset="0"/>
              </a:rPr>
              <a:t>CYBER-BULLYING</a:t>
            </a:r>
            <a:endParaRPr lang="it-IT" b="1" i="1" dirty="0">
              <a:solidFill>
                <a:schemeClr val="bg1"/>
              </a:solidFill>
              <a:effectLst>
                <a:outerShdw blurRad="38100" dist="38100" dir="2700000" algn="tl">
                  <a:srgbClr val="000000">
                    <a:alpha val="43137"/>
                  </a:srgbClr>
                </a:outerShdw>
              </a:effectLst>
              <a:latin typeface="Berlin Sans FB Demi" pitchFamily="34" charset="0"/>
            </a:endParaRPr>
          </a:p>
        </p:txBody>
      </p:sp>
    </p:spTree>
    <p:extLst>
      <p:ext uri="{BB962C8B-B14F-4D97-AF65-F5344CB8AC3E}">
        <p14:creationId xmlns:p14="http://schemas.microsoft.com/office/powerpoint/2010/main" val="314321032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0" y="764704"/>
            <a:ext cx="8229600" cy="1143000"/>
          </a:xfrm>
        </p:spPr>
        <p:txBody>
          <a:bodyPr>
            <a:normAutofit fontScale="90000"/>
          </a:bodyPr>
          <a:lstStyle/>
          <a:p>
            <a:r>
              <a:rPr lang="it-IT" sz="8000" b="1" dirty="0" smtClean="0">
                <a:solidFill>
                  <a:schemeClr val="bg1"/>
                </a:solidFill>
                <a:effectLst>
                  <a:outerShdw blurRad="38100" dist="38100" dir="2700000" algn="tl">
                    <a:srgbClr val="000000">
                      <a:alpha val="43137"/>
                    </a:srgbClr>
                  </a:outerShdw>
                </a:effectLst>
                <a:latin typeface="Bernard MT Condensed" pitchFamily="18" charset="0"/>
              </a:rPr>
              <a:t>BULLYING</a:t>
            </a:r>
            <a:endParaRPr lang="it-IT" sz="8000" b="1" dirty="0">
              <a:solidFill>
                <a:schemeClr val="bg1"/>
              </a:solidFill>
              <a:effectLst>
                <a:outerShdw blurRad="38100" dist="38100" dir="2700000" algn="tl">
                  <a:srgbClr val="000000">
                    <a:alpha val="43137"/>
                  </a:srgbClr>
                </a:outerShdw>
              </a:effectLst>
              <a:latin typeface="Bernard MT Condensed" pitchFamily="18" charset="0"/>
            </a:endParaRPr>
          </a:p>
        </p:txBody>
      </p:sp>
      <p:sp>
        <p:nvSpPr>
          <p:cNvPr id="3" name="Segnaposto contenuto 2"/>
          <p:cNvSpPr>
            <a:spLocks noGrp="1"/>
          </p:cNvSpPr>
          <p:nvPr>
            <p:ph idx="1"/>
          </p:nvPr>
        </p:nvSpPr>
        <p:spPr>
          <a:xfrm>
            <a:off x="2138" y="2144981"/>
            <a:ext cx="8568952" cy="4525963"/>
          </a:xfrm>
        </p:spPr>
        <p:txBody>
          <a:bodyPr>
            <a:normAutofit fontScale="77500" lnSpcReduction="20000"/>
          </a:bodyPr>
          <a:lstStyle/>
          <a:p>
            <a:pPr marL="0" indent="0" algn="just">
              <a:buNone/>
            </a:pPr>
            <a:r>
              <a:rPr lang="en-US" sz="2300" dirty="0" smtClean="0">
                <a:solidFill>
                  <a:schemeClr val="bg1"/>
                </a:solidFill>
                <a:latin typeface="Times New Roman" pitchFamily="18" charset="0"/>
                <a:cs typeface="Times New Roman" pitchFamily="18" charset="0"/>
              </a:rPr>
              <a:t>Bullying is the use of force, to abuse, aggressively dominate or intimidate. </a:t>
            </a:r>
          </a:p>
          <a:p>
            <a:pPr marL="0" indent="0" algn="just">
              <a:buNone/>
            </a:pPr>
            <a:r>
              <a:rPr lang="en-US" sz="2300" dirty="0" smtClean="0">
                <a:solidFill>
                  <a:schemeClr val="bg1"/>
                </a:solidFill>
                <a:latin typeface="Times New Roman" pitchFamily="18" charset="0"/>
                <a:cs typeface="Times New Roman" pitchFamily="18" charset="0"/>
              </a:rPr>
              <a:t>There are many different types of bullying that can be experienced by children and adults alike, some are obvious to spot while others can be more subtle. The different types of bullying that we look at below are some of the ways that bullying could be happening.</a:t>
            </a:r>
          </a:p>
          <a:p>
            <a:pPr marL="0" indent="0" algn="just">
              <a:buNone/>
            </a:pPr>
            <a:endParaRPr lang="en-US" sz="2000" dirty="0" smtClean="0">
              <a:solidFill>
                <a:schemeClr val="bg1"/>
              </a:solidFill>
              <a:latin typeface="Times New Roman" pitchFamily="18" charset="0"/>
              <a:cs typeface="Times New Roman" pitchFamily="18" charset="0"/>
            </a:endParaRPr>
          </a:p>
          <a:p>
            <a:pPr algn="just"/>
            <a:r>
              <a:rPr lang="it-IT" sz="2300" b="1" i="1" dirty="0" err="1" smtClean="0">
                <a:solidFill>
                  <a:schemeClr val="bg1"/>
                </a:solidFill>
                <a:latin typeface="Times New Roman" pitchFamily="18" charset="0"/>
                <a:cs typeface="Times New Roman" pitchFamily="18" charset="0"/>
              </a:rPr>
              <a:t>Physical</a:t>
            </a:r>
            <a:r>
              <a:rPr lang="it-IT" sz="2300" b="1" i="1" dirty="0" smtClean="0">
                <a:solidFill>
                  <a:schemeClr val="bg1"/>
                </a:solidFill>
                <a:latin typeface="Times New Roman" pitchFamily="18" charset="0"/>
                <a:cs typeface="Times New Roman" pitchFamily="18" charset="0"/>
              </a:rPr>
              <a:t> </a:t>
            </a:r>
            <a:r>
              <a:rPr lang="it-IT" sz="2300" b="1" i="1" dirty="0" err="1" smtClean="0">
                <a:solidFill>
                  <a:schemeClr val="bg1"/>
                </a:solidFill>
                <a:latin typeface="Times New Roman" pitchFamily="18" charset="0"/>
                <a:cs typeface="Times New Roman" pitchFamily="18" charset="0"/>
              </a:rPr>
              <a:t>bullying</a:t>
            </a:r>
            <a:r>
              <a:rPr lang="it-IT" sz="2300" b="1" dirty="0" smtClean="0">
                <a:solidFill>
                  <a:schemeClr val="bg1"/>
                </a:solidFill>
                <a:latin typeface="Times New Roman" pitchFamily="18" charset="0"/>
                <a:cs typeface="Times New Roman" pitchFamily="18" charset="0"/>
              </a:rPr>
              <a:t>,</a:t>
            </a:r>
            <a:r>
              <a:rPr lang="en-US" sz="2300" b="1" dirty="0">
                <a:solidFill>
                  <a:schemeClr val="bg1"/>
                </a:solidFill>
                <a:latin typeface="Times New Roman" pitchFamily="18" charset="0"/>
                <a:cs typeface="Times New Roman" pitchFamily="18" charset="0"/>
              </a:rPr>
              <a:t> </a:t>
            </a:r>
            <a:r>
              <a:rPr lang="en-US" sz="2300" dirty="0" smtClean="0">
                <a:solidFill>
                  <a:schemeClr val="bg1"/>
                </a:solidFill>
                <a:latin typeface="Times New Roman" pitchFamily="18" charset="0"/>
                <a:cs typeface="Times New Roman" pitchFamily="18" charset="0"/>
              </a:rPr>
              <a:t>physical bullying includes hitting, kicking, tripping, pinching and pushing or damaging property.</a:t>
            </a:r>
          </a:p>
          <a:p>
            <a:pPr marL="0" indent="0" algn="just">
              <a:buNone/>
            </a:pPr>
            <a:endParaRPr lang="it-IT" sz="2300" dirty="0" smtClean="0">
              <a:solidFill>
                <a:schemeClr val="bg1"/>
              </a:solidFill>
              <a:latin typeface="Times New Roman" pitchFamily="18" charset="0"/>
              <a:cs typeface="Times New Roman" pitchFamily="18" charset="0"/>
            </a:endParaRPr>
          </a:p>
          <a:p>
            <a:pPr algn="just"/>
            <a:r>
              <a:rPr lang="it-IT" sz="2300" b="1" i="1" dirty="0" err="1" smtClean="0">
                <a:solidFill>
                  <a:schemeClr val="bg1"/>
                </a:solidFill>
                <a:latin typeface="Times New Roman" pitchFamily="18" charset="0"/>
                <a:cs typeface="Times New Roman" pitchFamily="18" charset="0"/>
              </a:rPr>
              <a:t>Verbal</a:t>
            </a:r>
            <a:r>
              <a:rPr lang="it-IT" sz="2300" b="1" i="1" dirty="0" smtClean="0">
                <a:solidFill>
                  <a:schemeClr val="bg1"/>
                </a:solidFill>
                <a:latin typeface="Times New Roman" pitchFamily="18" charset="0"/>
                <a:cs typeface="Times New Roman" pitchFamily="18" charset="0"/>
              </a:rPr>
              <a:t> </a:t>
            </a:r>
            <a:r>
              <a:rPr lang="it-IT" sz="2300" b="1" i="1" dirty="0" err="1" smtClean="0">
                <a:solidFill>
                  <a:schemeClr val="bg1"/>
                </a:solidFill>
                <a:latin typeface="Times New Roman" pitchFamily="18" charset="0"/>
                <a:cs typeface="Times New Roman" pitchFamily="18" charset="0"/>
              </a:rPr>
              <a:t>bullying</a:t>
            </a:r>
            <a:r>
              <a:rPr lang="it-IT" sz="2300" b="1" i="1" dirty="0" smtClean="0">
                <a:solidFill>
                  <a:schemeClr val="bg1"/>
                </a:solidFill>
                <a:latin typeface="Times New Roman" pitchFamily="18" charset="0"/>
                <a:cs typeface="Times New Roman" pitchFamily="18" charset="0"/>
              </a:rPr>
              <a:t>, </a:t>
            </a:r>
            <a:r>
              <a:rPr lang="en-US" sz="2300" dirty="0">
                <a:solidFill>
                  <a:schemeClr val="bg1"/>
                </a:solidFill>
                <a:latin typeface="Times New Roman" pitchFamily="18" charset="0"/>
                <a:cs typeface="Times New Roman" pitchFamily="18" charset="0"/>
              </a:rPr>
              <a:t>v</a:t>
            </a:r>
            <a:r>
              <a:rPr lang="en-US" sz="2300" dirty="0" smtClean="0">
                <a:solidFill>
                  <a:schemeClr val="bg1"/>
                </a:solidFill>
                <a:latin typeface="Times New Roman" pitchFamily="18" charset="0"/>
                <a:cs typeface="Times New Roman" pitchFamily="18" charset="0"/>
              </a:rPr>
              <a:t>erbal bulling includes name calling, insults, teasing, intimidation, homophobic or racist remarks, or verbal abuse. </a:t>
            </a:r>
          </a:p>
          <a:p>
            <a:pPr marL="0" indent="0" algn="just">
              <a:buNone/>
            </a:pPr>
            <a:endParaRPr lang="it-IT" sz="2300" dirty="0" smtClean="0">
              <a:solidFill>
                <a:schemeClr val="bg1"/>
              </a:solidFill>
              <a:latin typeface="Times New Roman" pitchFamily="18" charset="0"/>
              <a:cs typeface="Times New Roman" pitchFamily="18" charset="0"/>
            </a:endParaRPr>
          </a:p>
          <a:p>
            <a:pPr algn="just"/>
            <a:r>
              <a:rPr lang="it-IT" sz="2300" b="1" i="1" dirty="0" smtClean="0">
                <a:solidFill>
                  <a:schemeClr val="bg1"/>
                </a:solidFill>
                <a:latin typeface="Times New Roman" pitchFamily="18" charset="0"/>
                <a:cs typeface="Times New Roman" pitchFamily="18" charset="0"/>
              </a:rPr>
              <a:t>Social </a:t>
            </a:r>
            <a:r>
              <a:rPr lang="it-IT" sz="2300" b="1" i="1" dirty="0" err="1" smtClean="0">
                <a:solidFill>
                  <a:schemeClr val="bg1"/>
                </a:solidFill>
                <a:latin typeface="Times New Roman" pitchFamily="18" charset="0"/>
                <a:cs typeface="Times New Roman" pitchFamily="18" charset="0"/>
              </a:rPr>
              <a:t>bullying</a:t>
            </a:r>
            <a:r>
              <a:rPr lang="it-IT" sz="2300" b="1" i="1" dirty="0" smtClean="0">
                <a:solidFill>
                  <a:schemeClr val="bg1"/>
                </a:solidFill>
                <a:latin typeface="Times New Roman" pitchFamily="18" charset="0"/>
                <a:cs typeface="Times New Roman" pitchFamily="18" charset="0"/>
              </a:rPr>
              <a:t>, </a:t>
            </a:r>
            <a:r>
              <a:rPr lang="en-US" sz="2300" dirty="0" smtClean="0">
                <a:solidFill>
                  <a:schemeClr val="bg1"/>
                </a:solidFill>
                <a:latin typeface="Times New Roman" pitchFamily="18" charset="0"/>
                <a:cs typeface="Times New Roman" pitchFamily="18" charset="0"/>
              </a:rPr>
              <a:t>social </a:t>
            </a:r>
            <a:r>
              <a:rPr lang="en-US" sz="2300" dirty="0">
                <a:solidFill>
                  <a:schemeClr val="bg1"/>
                </a:solidFill>
                <a:latin typeface="Times New Roman" pitchFamily="18" charset="0"/>
                <a:cs typeface="Times New Roman" pitchFamily="18" charset="0"/>
              </a:rPr>
              <a:t>bullying, sometimes referred to as covert bullying, is often harder to </a:t>
            </a:r>
            <a:r>
              <a:rPr lang="en-US" sz="2300" dirty="0" err="1">
                <a:solidFill>
                  <a:schemeClr val="bg1"/>
                </a:solidFill>
                <a:latin typeface="Times New Roman" pitchFamily="18" charset="0"/>
                <a:cs typeface="Times New Roman" pitchFamily="18" charset="0"/>
              </a:rPr>
              <a:t>recognise</a:t>
            </a:r>
            <a:r>
              <a:rPr lang="en-US" sz="2300" dirty="0">
                <a:solidFill>
                  <a:schemeClr val="bg1"/>
                </a:solidFill>
                <a:latin typeface="Times New Roman" pitchFamily="18" charset="0"/>
                <a:cs typeface="Times New Roman" pitchFamily="18" charset="0"/>
              </a:rPr>
              <a:t> and can be carried out behind the bullied person’s </a:t>
            </a:r>
            <a:r>
              <a:rPr lang="en-US" sz="2300" dirty="0" smtClean="0">
                <a:solidFill>
                  <a:schemeClr val="bg1"/>
                </a:solidFill>
                <a:latin typeface="Times New Roman" pitchFamily="18" charset="0"/>
                <a:cs typeface="Times New Roman" pitchFamily="18" charset="0"/>
              </a:rPr>
              <a:t>back. It </a:t>
            </a:r>
            <a:r>
              <a:rPr lang="en-US" sz="2300" dirty="0">
                <a:solidFill>
                  <a:schemeClr val="bg1"/>
                </a:solidFill>
                <a:latin typeface="Times New Roman" pitchFamily="18" charset="0"/>
                <a:cs typeface="Times New Roman" pitchFamily="18" charset="0"/>
              </a:rPr>
              <a:t>is designed to harm someone’s social reputation and / or cause </a:t>
            </a:r>
            <a:r>
              <a:rPr lang="en-US" sz="2300" dirty="0" smtClean="0">
                <a:solidFill>
                  <a:schemeClr val="bg1"/>
                </a:solidFill>
                <a:latin typeface="Times New Roman" pitchFamily="18" charset="0"/>
                <a:cs typeface="Times New Roman" pitchFamily="18" charset="0"/>
              </a:rPr>
              <a:t>humiliation.</a:t>
            </a:r>
          </a:p>
          <a:p>
            <a:pPr marL="0" indent="0" algn="just">
              <a:buNone/>
            </a:pPr>
            <a:endParaRPr lang="it-IT" sz="2300" b="1" i="1" dirty="0" smtClean="0">
              <a:solidFill>
                <a:schemeClr val="bg1"/>
              </a:solidFill>
              <a:latin typeface="Times New Roman" pitchFamily="18" charset="0"/>
              <a:cs typeface="Times New Roman" pitchFamily="18" charset="0"/>
            </a:endParaRPr>
          </a:p>
          <a:p>
            <a:pPr algn="just"/>
            <a:r>
              <a:rPr lang="it-IT" sz="2300" b="1" i="1" dirty="0" smtClean="0">
                <a:solidFill>
                  <a:schemeClr val="bg1"/>
                </a:solidFill>
                <a:latin typeface="Times New Roman" pitchFamily="18" charset="0"/>
                <a:cs typeface="Times New Roman" pitchFamily="18" charset="0"/>
              </a:rPr>
              <a:t>Cyber </a:t>
            </a:r>
            <a:r>
              <a:rPr lang="it-IT" sz="2300" b="1" i="1" dirty="0" err="1" smtClean="0">
                <a:solidFill>
                  <a:schemeClr val="bg1"/>
                </a:solidFill>
                <a:latin typeface="Times New Roman" pitchFamily="18" charset="0"/>
                <a:cs typeface="Times New Roman" pitchFamily="18" charset="0"/>
              </a:rPr>
              <a:t>bullying</a:t>
            </a:r>
            <a:r>
              <a:rPr lang="it-IT" sz="2300" b="1" i="1" dirty="0" smtClean="0">
                <a:solidFill>
                  <a:schemeClr val="bg1"/>
                </a:solidFill>
                <a:latin typeface="Times New Roman" pitchFamily="18" charset="0"/>
                <a:cs typeface="Times New Roman" pitchFamily="18" charset="0"/>
              </a:rPr>
              <a:t>, </a:t>
            </a:r>
            <a:r>
              <a:rPr lang="it-IT" sz="2300" dirty="0" smtClean="0">
                <a:solidFill>
                  <a:schemeClr val="bg1"/>
                </a:solidFill>
                <a:latin typeface="Times New Roman" pitchFamily="18" charset="0"/>
                <a:cs typeface="Times New Roman" pitchFamily="18" charset="0"/>
              </a:rPr>
              <a:t>the </a:t>
            </a:r>
            <a:r>
              <a:rPr lang="it-IT" sz="2300" dirty="0" err="1" smtClean="0">
                <a:solidFill>
                  <a:schemeClr val="bg1"/>
                </a:solidFill>
                <a:latin typeface="Times New Roman" pitchFamily="18" charset="0"/>
                <a:cs typeface="Times New Roman" pitchFamily="18" charset="0"/>
              </a:rPr>
              <a:t>activity</a:t>
            </a:r>
            <a:r>
              <a:rPr lang="it-IT" sz="2300" dirty="0" smtClean="0">
                <a:solidFill>
                  <a:schemeClr val="bg1"/>
                </a:solidFill>
                <a:latin typeface="Times New Roman" pitchFamily="18" charset="0"/>
                <a:cs typeface="Times New Roman" pitchFamily="18" charset="0"/>
              </a:rPr>
              <a:t> of </a:t>
            </a:r>
            <a:r>
              <a:rPr lang="it-IT" sz="2300" dirty="0" err="1" smtClean="0">
                <a:solidFill>
                  <a:schemeClr val="bg1"/>
                </a:solidFill>
                <a:latin typeface="Times New Roman" pitchFamily="18" charset="0"/>
                <a:cs typeface="Times New Roman" pitchFamily="18" charset="0"/>
              </a:rPr>
              <a:t>using</a:t>
            </a:r>
            <a:r>
              <a:rPr lang="it-IT" sz="2300" dirty="0" smtClean="0">
                <a:solidFill>
                  <a:schemeClr val="bg1"/>
                </a:solidFill>
                <a:latin typeface="Times New Roman" pitchFamily="18" charset="0"/>
                <a:cs typeface="Times New Roman" pitchFamily="18" charset="0"/>
              </a:rPr>
              <a:t> the internet to </a:t>
            </a:r>
            <a:r>
              <a:rPr lang="it-IT" sz="2300" dirty="0" err="1" smtClean="0">
                <a:solidFill>
                  <a:schemeClr val="bg1"/>
                </a:solidFill>
                <a:latin typeface="Times New Roman" pitchFamily="18" charset="0"/>
                <a:cs typeface="Times New Roman" pitchFamily="18" charset="0"/>
              </a:rPr>
              <a:t>harm</a:t>
            </a:r>
            <a:r>
              <a:rPr lang="it-IT" sz="2300" dirty="0" smtClean="0">
                <a:solidFill>
                  <a:schemeClr val="bg1"/>
                </a:solidFill>
                <a:latin typeface="Times New Roman" pitchFamily="18" charset="0"/>
                <a:cs typeface="Times New Roman" pitchFamily="18" charset="0"/>
              </a:rPr>
              <a:t> or to </a:t>
            </a:r>
            <a:r>
              <a:rPr lang="it-IT" sz="2300" dirty="0" err="1" smtClean="0">
                <a:solidFill>
                  <a:schemeClr val="bg1"/>
                </a:solidFill>
                <a:latin typeface="Times New Roman" pitchFamily="18" charset="0"/>
                <a:cs typeface="Times New Roman" pitchFamily="18" charset="0"/>
              </a:rPr>
              <a:t>frighten</a:t>
            </a:r>
            <a:r>
              <a:rPr lang="it-IT" sz="2300" dirty="0" smtClean="0">
                <a:solidFill>
                  <a:schemeClr val="bg1"/>
                </a:solidFill>
                <a:latin typeface="Times New Roman" pitchFamily="18" charset="0"/>
                <a:cs typeface="Times New Roman" pitchFamily="18" charset="0"/>
              </a:rPr>
              <a:t> </a:t>
            </a:r>
            <a:r>
              <a:rPr lang="it-IT" sz="2300" dirty="0" err="1" smtClean="0">
                <a:solidFill>
                  <a:schemeClr val="bg1"/>
                </a:solidFill>
                <a:latin typeface="Times New Roman" pitchFamily="18" charset="0"/>
                <a:cs typeface="Times New Roman" pitchFamily="18" charset="0"/>
              </a:rPr>
              <a:t>another</a:t>
            </a:r>
            <a:r>
              <a:rPr lang="it-IT" sz="2300" dirty="0" smtClean="0">
                <a:solidFill>
                  <a:schemeClr val="bg1"/>
                </a:solidFill>
                <a:latin typeface="Times New Roman" pitchFamily="18" charset="0"/>
                <a:cs typeface="Times New Roman" pitchFamily="18" charset="0"/>
              </a:rPr>
              <a:t> </a:t>
            </a:r>
            <a:r>
              <a:rPr lang="it-IT" sz="2300" dirty="0" err="1" smtClean="0">
                <a:solidFill>
                  <a:schemeClr val="bg1"/>
                </a:solidFill>
                <a:latin typeface="Times New Roman" pitchFamily="18" charset="0"/>
                <a:cs typeface="Times New Roman" pitchFamily="18" charset="0"/>
              </a:rPr>
              <a:t>person</a:t>
            </a:r>
            <a:r>
              <a:rPr lang="it-IT" sz="2300" dirty="0" smtClean="0">
                <a:solidFill>
                  <a:schemeClr val="bg1"/>
                </a:solidFill>
                <a:latin typeface="Times New Roman" pitchFamily="18" charset="0"/>
                <a:cs typeface="Times New Roman" pitchFamily="18" charset="0"/>
              </a:rPr>
              <a:t>, </a:t>
            </a:r>
            <a:r>
              <a:rPr lang="it-IT" sz="2300" dirty="0" err="1" smtClean="0">
                <a:solidFill>
                  <a:schemeClr val="bg1"/>
                </a:solidFill>
                <a:latin typeface="Times New Roman" pitchFamily="18" charset="0"/>
                <a:cs typeface="Times New Roman" pitchFamily="18" charset="0"/>
              </a:rPr>
              <a:t>especially</a:t>
            </a:r>
            <a:r>
              <a:rPr lang="it-IT" sz="2300" dirty="0" smtClean="0">
                <a:solidFill>
                  <a:schemeClr val="bg1"/>
                </a:solidFill>
                <a:latin typeface="Times New Roman" pitchFamily="18" charset="0"/>
                <a:cs typeface="Times New Roman" pitchFamily="18" charset="0"/>
              </a:rPr>
              <a:t> by </a:t>
            </a:r>
            <a:r>
              <a:rPr lang="it-IT" sz="2300" dirty="0" err="1" smtClean="0">
                <a:solidFill>
                  <a:schemeClr val="bg1"/>
                </a:solidFill>
                <a:latin typeface="Times New Roman" pitchFamily="18" charset="0"/>
                <a:cs typeface="Times New Roman" pitchFamily="18" charset="0"/>
              </a:rPr>
              <a:t>sending</a:t>
            </a:r>
            <a:r>
              <a:rPr lang="it-IT" sz="2300" dirty="0" smtClean="0">
                <a:solidFill>
                  <a:schemeClr val="bg1"/>
                </a:solidFill>
                <a:latin typeface="Times New Roman" pitchFamily="18" charset="0"/>
                <a:cs typeface="Times New Roman" pitchFamily="18" charset="0"/>
              </a:rPr>
              <a:t> </a:t>
            </a:r>
            <a:r>
              <a:rPr lang="it-IT" sz="2300" dirty="0" err="1" smtClean="0">
                <a:solidFill>
                  <a:schemeClr val="bg1"/>
                </a:solidFill>
                <a:latin typeface="Times New Roman" pitchFamily="18" charset="0"/>
                <a:cs typeface="Times New Roman" pitchFamily="18" charset="0"/>
              </a:rPr>
              <a:t>them</a:t>
            </a:r>
            <a:r>
              <a:rPr lang="it-IT" sz="2300" dirty="0" smtClean="0">
                <a:solidFill>
                  <a:schemeClr val="bg1"/>
                </a:solidFill>
                <a:latin typeface="Times New Roman" pitchFamily="18" charset="0"/>
                <a:cs typeface="Times New Roman" pitchFamily="18" charset="0"/>
              </a:rPr>
              <a:t> </a:t>
            </a:r>
            <a:r>
              <a:rPr lang="it-IT" sz="2300" dirty="0" err="1" smtClean="0">
                <a:solidFill>
                  <a:schemeClr val="bg1"/>
                </a:solidFill>
                <a:latin typeface="Times New Roman" pitchFamily="18" charset="0"/>
                <a:cs typeface="Times New Roman" pitchFamily="18" charset="0"/>
              </a:rPr>
              <a:t>unpleasent</a:t>
            </a:r>
            <a:r>
              <a:rPr lang="it-IT" sz="2300" dirty="0" smtClean="0">
                <a:solidFill>
                  <a:schemeClr val="bg1"/>
                </a:solidFill>
                <a:latin typeface="Times New Roman" pitchFamily="18" charset="0"/>
                <a:cs typeface="Times New Roman" pitchFamily="18" charset="0"/>
              </a:rPr>
              <a:t> </a:t>
            </a:r>
            <a:r>
              <a:rPr lang="it-IT" sz="2300" dirty="0" err="1" smtClean="0">
                <a:solidFill>
                  <a:schemeClr val="bg1"/>
                </a:solidFill>
                <a:latin typeface="Times New Roman" pitchFamily="18" charset="0"/>
                <a:cs typeface="Times New Roman" pitchFamily="18" charset="0"/>
              </a:rPr>
              <a:t>messages</a:t>
            </a:r>
            <a:r>
              <a:rPr lang="it-IT" sz="2300" dirty="0" smtClean="0">
                <a:solidFill>
                  <a:schemeClr val="bg1"/>
                </a:solidFill>
                <a:latin typeface="Times New Roman" pitchFamily="18" charset="0"/>
                <a:cs typeface="Times New Roman" pitchFamily="18" charset="0"/>
              </a:rPr>
              <a:t>...</a:t>
            </a:r>
            <a:endParaRPr lang="it-IT" sz="2300" b="1" i="1" dirty="0">
              <a:solidFill>
                <a:schemeClr val="bg1"/>
              </a:solidFill>
              <a:latin typeface="Times New Roman" pitchFamily="18" charset="0"/>
              <a:cs typeface="Times New Roman" pitchFamily="18" charset="0"/>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3384" y="0"/>
            <a:ext cx="3220616" cy="214498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9476521"/>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80">
                                          <p:stCondLst>
                                            <p:cond delay="0"/>
                                          </p:stCondLst>
                                        </p:cTn>
                                        <p:tgtEl>
                                          <p:spTgt spid="3">
                                            <p:txEl>
                                              <p:pRg st="0" end="0"/>
                                            </p:txEl>
                                          </p:spTgt>
                                        </p:tgtEl>
                                      </p:cBhvr>
                                    </p:animEffect>
                                    <p:anim calcmode="lin" valueType="num">
                                      <p:cBhvr>
                                        <p:cTn id="15"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xEl>
                                              <p:pRg st="0" end="0"/>
                                            </p:txEl>
                                          </p:spTgt>
                                        </p:tgtEl>
                                      </p:cBhvr>
                                      <p:to x="100000" y="60000"/>
                                    </p:animScale>
                                    <p:animScale>
                                      <p:cBhvr>
                                        <p:cTn id="21" dur="166" decel="50000">
                                          <p:stCondLst>
                                            <p:cond delay="676"/>
                                          </p:stCondLst>
                                        </p:cTn>
                                        <p:tgtEl>
                                          <p:spTgt spid="3">
                                            <p:txEl>
                                              <p:pRg st="0" end="0"/>
                                            </p:txEl>
                                          </p:spTgt>
                                        </p:tgtEl>
                                      </p:cBhvr>
                                      <p:to x="100000" y="100000"/>
                                    </p:animScale>
                                    <p:animScale>
                                      <p:cBhvr>
                                        <p:cTn id="22" dur="26">
                                          <p:stCondLst>
                                            <p:cond delay="1312"/>
                                          </p:stCondLst>
                                        </p:cTn>
                                        <p:tgtEl>
                                          <p:spTgt spid="3">
                                            <p:txEl>
                                              <p:pRg st="0" end="0"/>
                                            </p:txEl>
                                          </p:spTgt>
                                        </p:tgtEl>
                                      </p:cBhvr>
                                      <p:to x="100000" y="80000"/>
                                    </p:animScale>
                                    <p:animScale>
                                      <p:cBhvr>
                                        <p:cTn id="23" dur="166" decel="50000">
                                          <p:stCondLst>
                                            <p:cond delay="1338"/>
                                          </p:stCondLst>
                                        </p:cTn>
                                        <p:tgtEl>
                                          <p:spTgt spid="3">
                                            <p:txEl>
                                              <p:pRg st="0" end="0"/>
                                            </p:txEl>
                                          </p:spTgt>
                                        </p:tgtEl>
                                      </p:cBhvr>
                                      <p:to x="100000" y="100000"/>
                                    </p:animScale>
                                    <p:animScale>
                                      <p:cBhvr>
                                        <p:cTn id="24" dur="26">
                                          <p:stCondLst>
                                            <p:cond delay="1642"/>
                                          </p:stCondLst>
                                        </p:cTn>
                                        <p:tgtEl>
                                          <p:spTgt spid="3">
                                            <p:txEl>
                                              <p:pRg st="0" end="0"/>
                                            </p:txEl>
                                          </p:spTgt>
                                        </p:tgtEl>
                                      </p:cBhvr>
                                      <p:to x="100000" y="90000"/>
                                    </p:animScale>
                                    <p:animScale>
                                      <p:cBhvr>
                                        <p:cTn id="25" dur="166" decel="50000">
                                          <p:stCondLst>
                                            <p:cond delay="1668"/>
                                          </p:stCondLst>
                                        </p:cTn>
                                        <p:tgtEl>
                                          <p:spTgt spid="3">
                                            <p:txEl>
                                              <p:pRg st="0" end="0"/>
                                            </p:txEl>
                                          </p:spTgt>
                                        </p:tgtEl>
                                      </p:cBhvr>
                                      <p:to x="100000" y="100000"/>
                                    </p:animScale>
                                    <p:animScale>
                                      <p:cBhvr>
                                        <p:cTn id="26" dur="26">
                                          <p:stCondLst>
                                            <p:cond delay="1808"/>
                                          </p:stCondLst>
                                        </p:cTn>
                                        <p:tgtEl>
                                          <p:spTgt spid="3">
                                            <p:txEl>
                                              <p:pRg st="0" end="0"/>
                                            </p:txEl>
                                          </p:spTgt>
                                        </p:tgtEl>
                                      </p:cBhvr>
                                      <p:to x="100000" y="95000"/>
                                    </p:animScale>
                                    <p:animScale>
                                      <p:cBhvr>
                                        <p:cTn id="27" dur="166" decel="50000">
                                          <p:stCondLst>
                                            <p:cond delay="1834"/>
                                          </p:stCondLst>
                                        </p:cTn>
                                        <p:tgtEl>
                                          <p:spTgt spid="3">
                                            <p:txEl>
                                              <p:pRg st="0" end="0"/>
                                            </p:txEl>
                                          </p:spTgt>
                                        </p:tgtEl>
                                      </p:cBhvr>
                                      <p:to x="100000" y="100000"/>
                                    </p:animScale>
                                  </p:childTnLst>
                                </p:cTn>
                              </p:par>
                              <p:par>
                                <p:cTn id="28" presetID="26" presetClass="entr" presetSubtype="0" fill="hold" nodeType="with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wipe(down)">
                                      <p:cBhvr>
                                        <p:cTn id="30" dur="580">
                                          <p:stCondLst>
                                            <p:cond delay="0"/>
                                          </p:stCondLst>
                                        </p:cTn>
                                        <p:tgtEl>
                                          <p:spTgt spid="3">
                                            <p:txEl>
                                              <p:pRg st="1" end="1"/>
                                            </p:txEl>
                                          </p:spTgt>
                                        </p:tgtEl>
                                      </p:cBhvr>
                                    </p:animEffect>
                                    <p:anim calcmode="lin" valueType="num">
                                      <p:cBhvr>
                                        <p:cTn id="31"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3">
                                            <p:txEl>
                                              <p:pRg st="1" end="1"/>
                                            </p:txEl>
                                          </p:spTgt>
                                        </p:tgtEl>
                                      </p:cBhvr>
                                      <p:to x="100000" y="60000"/>
                                    </p:animScale>
                                    <p:animScale>
                                      <p:cBhvr>
                                        <p:cTn id="37" dur="166" decel="50000">
                                          <p:stCondLst>
                                            <p:cond delay="676"/>
                                          </p:stCondLst>
                                        </p:cTn>
                                        <p:tgtEl>
                                          <p:spTgt spid="3">
                                            <p:txEl>
                                              <p:pRg st="1" end="1"/>
                                            </p:txEl>
                                          </p:spTgt>
                                        </p:tgtEl>
                                      </p:cBhvr>
                                      <p:to x="100000" y="100000"/>
                                    </p:animScale>
                                    <p:animScale>
                                      <p:cBhvr>
                                        <p:cTn id="38" dur="26">
                                          <p:stCondLst>
                                            <p:cond delay="1312"/>
                                          </p:stCondLst>
                                        </p:cTn>
                                        <p:tgtEl>
                                          <p:spTgt spid="3">
                                            <p:txEl>
                                              <p:pRg st="1" end="1"/>
                                            </p:txEl>
                                          </p:spTgt>
                                        </p:tgtEl>
                                      </p:cBhvr>
                                      <p:to x="100000" y="80000"/>
                                    </p:animScale>
                                    <p:animScale>
                                      <p:cBhvr>
                                        <p:cTn id="39" dur="166" decel="50000">
                                          <p:stCondLst>
                                            <p:cond delay="1338"/>
                                          </p:stCondLst>
                                        </p:cTn>
                                        <p:tgtEl>
                                          <p:spTgt spid="3">
                                            <p:txEl>
                                              <p:pRg st="1" end="1"/>
                                            </p:txEl>
                                          </p:spTgt>
                                        </p:tgtEl>
                                      </p:cBhvr>
                                      <p:to x="100000" y="100000"/>
                                    </p:animScale>
                                    <p:animScale>
                                      <p:cBhvr>
                                        <p:cTn id="40" dur="26">
                                          <p:stCondLst>
                                            <p:cond delay="1642"/>
                                          </p:stCondLst>
                                        </p:cTn>
                                        <p:tgtEl>
                                          <p:spTgt spid="3">
                                            <p:txEl>
                                              <p:pRg st="1" end="1"/>
                                            </p:txEl>
                                          </p:spTgt>
                                        </p:tgtEl>
                                      </p:cBhvr>
                                      <p:to x="100000" y="90000"/>
                                    </p:animScale>
                                    <p:animScale>
                                      <p:cBhvr>
                                        <p:cTn id="41" dur="166" decel="50000">
                                          <p:stCondLst>
                                            <p:cond delay="1668"/>
                                          </p:stCondLst>
                                        </p:cTn>
                                        <p:tgtEl>
                                          <p:spTgt spid="3">
                                            <p:txEl>
                                              <p:pRg st="1" end="1"/>
                                            </p:txEl>
                                          </p:spTgt>
                                        </p:tgtEl>
                                      </p:cBhvr>
                                      <p:to x="100000" y="100000"/>
                                    </p:animScale>
                                    <p:animScale>
                                      <p:cBhvr>
                                        <p:cTn id="42" dur="26">
                                          <p:stCondLst>
                                            <p:cond delay="1808"/>
                                          </p:stCondLst>
                                        </p:cTn>
                                        <p:tgtEl>
                                          <p:spTgt spid="3">
                                            <p:txEl>
                                              <p:pRg st="1" end="1"/>
                                            </p:txEl>
                                          </p:spTgt>
                                        </p:tgtEl>
                                      </p:cBhvr>
                                      <p:to x="100000" y="95000"/>
                                    </p:animScale>
                                    <p:animScale>
                                      <p:cBhvr>
                                        <p:cTn id="43" dur="166" decel="50000">
                                          <p:stCondLst>
                                            <p:cond delay="1834"/>
                                          </p:stCondLst>
                                        </p:cTn>
                                        <p:tgtEl>
                                          <p:spTgt spid="3">
                                            <p:txEl>
                                              <p:pRg st="1" end="1"/>
                                            </p:txEl>
                                          </p:spTgt>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3">
                                            <p:txEl>
                                              <p:pRg st="3" end="3"/>
                                            </p:txEl>
                                          </p:spTgt>
                                        </p:tgtEl>
                                        <p:attrNameLst>
                                          <p:attrName>style.visibility</p:attrName>
                                        </p:attrNameLst>
                                      </p:cBhvr>
                                      <p:to>
                                        <p:strVal val="visible"/>
                                      </p:to>
                                    </p:set>
                                    <p:anim calcmode="lin" valueType="num">
                                      <p:cBhvr additive="base">
                                        <p:cTn id="4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3">
                                            <p:txEl>
                                              <p:pRg st="5" end="5"/>
                                            </p:txEl>
                                          </p:spTgt>
                                        </p:tgtEl>
                                        <p:attrNameLst>
                                          <p:attrName>style.visibility</p:attrName>
                                        </p:attrNameLst>
                                      </p:cBhvr>
                                      <p:to>
                                        <p:strVal val="visible"/>
                                      </p:to>
                                    </p:set>
                                    <p:anim calcmode="lin" valueType="num">
                                      <p:cBhvr additive="base">
                                        <p:cTn id="54"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3">
                                            <p:txEl>
                                              <p:pRg st="7" end="7"/>
                                            </p:txEl>
                                          </p:spTgt>
                                        </p:tgtEl>
                                        <p:attrNameLst>
                                          <p:attrName>style.visibility</p:attrName>
                                        </p:attrNameLst>
                                      </p:cBhvr>
                                      <p:to>
                                        <p:strVal val="visible"/>
                                      </p:to>
                                    </p:set>
                                    <p:anim calcmode="lin" valueType="num">
                                      <p:cBhvr additive="base">
                                        <p:cTn id="60"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3">
                                            <p:txEl>
                                              <p:pRg st="9" end="9"/>
                                            </p:txEl>
                                          </p:spTgt>
                                        </p:tgtEl>
                                        <p:attrNameLst>
                                          <p:attrName>style.visibility</p:attrName>
                                        </p:attrNameLst>
                                      </p:cBhvr>
                                      <p:to>
                                        <p:strVal val="visible"/>
                                      </p:to>
                                    </p:set>
                                    <p:anim calcmode="lin" valueType="num">
                                      <p:cBhvr additive="base">
                                        <p:cTn id="66"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31" presetClass="entr" presetSubtype="0" fill="hold" nodeType="clickEffect">
                                  <p:stCondLst>
                                    <p:cond delay="0"/>
                                  </p:stCondLst>
                                  <p:childTnLst>
                                    <p:set>
                                      <p:cBhvr>
                                        <p:cTn id="71" dur="1" fill="hold">
                                          <p:stCondLst>
                                            <p:cond delay="0"/>
                                          </p:stCondLst>
                                        </p:cTn>
                                        <p:tgtEl>
                                          <p:spTgt spid="1028"/>
                                        </p:tgtEl>
                                        <p:attrNameLst>
                                          <p:attrName>style.visibility</p:attrName>
                                        </p:attrNameLst>
                                      </p:cBhvr>
                                      <p:to>
                                        <p:strVal val="visible"/>
                                      </p:to>
                                    </p:set>
                                    <p:anim calcmode="lin" valueType="num">
                                      <p:cBhvr>
                                        <p:cTn id="72" dur="1000" fill="hold"/>
                                        <p:tgtEl>
                                          <p:spTgt spid="1028"/>
                                        </p:tgtEl>
                                        <p:attrNameLst>
                                          <p:attrName>ppt_w</p:attrName>
                                        </p:attrNameLst>
                                      </p:cBhvr>
                                      <p:tavLst>
                                        <p:tav tm="0">
                                          <p:val>
                                            <p:fltVal val="0"/>
                                          </p:val>
                                        </p:tav>
                                        <p:tav tm="100000">
                                          <p:val>
                                            <p:strVal val="#ppt_w"/>
                                          </p:val>
                                        </p:tav>
                                      </p:tavLst>
                                    </p:anim>
                                    <p:anim calcmode="lin" valueType="num">
                                      <p:cBhvr>
                                        <p:cTn id="73" dur="1000" fill="hold"/>
                                        <p:tgtEl>
                                          <p:spTgt spid="1028"/>
                                        </p:tgtEl>
                                        <p:attrNameLst>
                                          <p:attrName>ppt_h</p:attrName>
                                        </p:attrNameLst>
                                      </p:cBhvr>
                                      <p:tavLst>
                                        <p:tav tm="0">
                                          <p:val>
                                            <p:fltVal val="0"/>
                                          </p:val>
                                        </p:tav>
                                        <p:tav tm="100000">
                                          <p:val>
                                            <p:strVal val="#ppt_h"/>
                                          </p:val>
                                        </p:tav>
                                      </p:tavLst>
                                    </p:anim>
                                    <p:anim calcmode="lin" valueType="num">
                                      <p:cBhvr>
                                        <p:cTn id="74" dur="1000" fill="hold"/>
                                        <p:tgtEl>
                                          <p:spTgt spid="1028"/>
                                        </p:tgtEl>
                                        <p:attrNameLst>
                                          <p:attrName>style.rotation</p:attrName>
                                        </p:attrNameLst>
                                      </p:cBhvr>
                                      <p:tavLst>
                                        <p:tav tm="0">
                                          <p:val>
                                            <p:fltVal val="90"/>
                                          </p:val>
                                        </p:tav>
                                        <p:tav tm="100000">
                                          <p:val>
                                            <p:fltVal val="0"/>
                                          </p:val>
                                        </p:tav>
                                      </p:tavLst>
                                    </p:anim>
                                    <p:animEffect transition="in" filter="fade">
                                      <p:cBhvr>
                                        <p:cTn id="75"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chemeClr val="bg1"/>
                </a:solidFill>
                <a:latin typeface="Bernard MT Condensed" pitchFamily="18" charset="0"/>
              </a:rPr>
              <a:t>…CYBER-BULLYING</a:t>
            </a:r>
            <a:endParaRPr lang="it-IT" dirty="0">
              <a:solidFill>
                <a:schemeClr val="bg1"/>
              </a:solidFill>
              <a:latin typeface="Bernard MT Condensed" pitchFamily="18" charset="0"/>
            </a:endParaRPr>
          </a:p>
        </p:txBody>
      </p:sp>
      <p:sp>
        <p:nvSpPr>
          <p:cNvPr id="3" name="Segnaposto contenuto 2"/>
          <p:cNvSpPr>
            <a:spLocks noGrp="1"/>
          </p:cNvSpPr>
          <p:nvPr>
            <p:ph sz="half" idx="1"/>
          </p:nvPr>
        </p:nvSpPr>
        <p:spPr>
          <a:xfrm>
            <a:off x="251520" y="1412776"/>
            <a:ext cx="4038600" cy="4713387"/>
          </a:xfrm>
        </p:spPr>
        <p:txBody>
          <a:bodyPr>
            <a:normAutofit lnSpcReduction="10000"/>
          </a:bodyPr>
          <a:lstStyle/>
          <a:p>
            <a:pPr marL="0" indent="0" algn="just">
              <a:buNone/>
            </a:pPr>
            <a:r>
              <a:rPr lang="en-US" sz="2000" dirty="0" smtClean="0">
                <a:solidFill>
                  <a:schemeClr val="bg1"/>
                </a:solidFill>
                <a:latin typeface="Times New Roman" pitchFamily="18" charset="0"/>
                <a:cs typeface="Times New Roman" pitchFamily="18" charset="0"/>
              </a:rPr>
              <a:t>Not surprisingly, </a:t>
            </a:r>
            <a:r>
              <a:rPr lang="en-US" sz="2000" dirty="0" err="1" smtClean="0">
                <a:solidFill>
                  <a:schemeClr val="bg1"/>
                </a:solidFill>
                <a:latin typeface="Times New Roman" pitchFamily="18" charset="0"/>
                <a:cs typeface="Times New Roman" pitchFamily="18" charset="0"/>
              </a:rPr>
              <a:t>cyberbullying</a:t>
            </a:r>
            <a:r>
              <a:rPr lang="en-US" sz="2000" dirty="0" smtClean="0">
                <a:solidFill>
                  <a:schemeClr val="bg1"/>
                </a:solidFill>
                <a:latin typeface="Times New Roman" pitchFamily="18" charset="0"/>
                <a:cs typeface="Times New Roman" pitchFamily="18" charset="0"/>
              </a:rPr>
              <a:t> is a significant stressor in a young person's life. In fact, research shows that 32% of kids who are targets of </a:t>
            </a:r>
            <a:r>
              <a:rPr lang="en-US" sz="2000" dirty="0" err="1" smtClean="0">
                <a:solidFill>
                  <a:schemeClr val="bg1"/>
                </a:solidFill>
                <a:latin typeface="Times New Roman" pitchFamily="18" charset="0"/>
                <a:cs typeface="Times New Roman" pitchFamily="18" charset="0"/>
              </a:rPr>
              <a:t>cyberbullying</a:t>
            </a:r>
            <a:r>
              <a:rPr lang="en-US" sz="2000" dirty="0" smtClean="0">
                <a:solidFill>
                  <a:schemeClr val="bg1"/>
                </a:solidFill>
                <a:latin typeface="Times New Roman" pitchFamily="18" charset="0"/>
                <a:cs typeface="Times New Roman" pitchFamily="18" charset="0"/>
              </a:rPr>
              <a:t> report experiencing at least one symptom of stress.</a:t>
            </a:r>
          </a:p>
          <a:p>
            <a:pPr marL="0" indent="0" algn="just">
              <a:buNone/>
            </a:pPr>
            <a:r>
              <a:rPr lang="en-US" sz="2000" dirty="0">
                <a:solidFill>
                  <a:schemeClr val="bg1"/>
                </a:solidFill>
                <a:latin typeface="Times New Roman" pitchFamily="18" charset="0"/>
                <a:cs typeface="Times New Roman" pitchFamily="18" charset="0"/>
              </a:rPr>
              <a:t>I</a:t>
            </a:r>
            <a:r>
              <a:rPr lang="en-US" sz="2000" dirty="0" smtClean="0">
                <a:solidFill>
                  <a:schemeClr val="bg1"/>
                </a:solidFill>
                <a:latin typeface="Times New Roman" pitchFamily="18" charset="0"/>
                <a:cs typeface="Times New Roman" pitchFamily="18" charset="0"/>
              </a:rPr>
              <a:t>n addition to feeling distressed, they also may feel embarrassed, hurt, and even fear for their safety. They may even blame themselves for the </a:t>
            </a:r>
            <a:r>
              <a:rPr lang="en-US" sz="2000" dirty="0" err="1" smtClean="0">
                <a:solidFill>
                  <a:schemeClr val="bg1"/>
                </a:solidFill>
                <a:latin typeface="Times New Roman" pitchFamily="18" charset="0"/>
                <a:cs typeface="Times New Roman" pitchFamily="18" charset="0"/>
              </a:rPr>
              <a:t>cyberbullying</a:t>
            </a:r>
            <a:r>
              <a:rPr lang="en-US" sz="2000" dirty="0" smtClean="0">
                <a:solidFill>
                  <a:schemeClr val="bg1"/>
                </a:solidFill>
                <a:latin typeface="Times New Roman" pitchFamily="18" charset="0"/>
                <a:cs typeface="Times New Roman" pitchFamily="18" charset="0"/>
              </a:rPr>
              <a:t>.</a:t>
            </a:r>
          </a:p>
          <a:p>
            <a:pPr marL="0" indent="0" algn="just">
              <a:buNone/>
            </a:pPr>
            <a:r>
              <a:rPr lang="en-US" sz="2000" dirty="0" smtClean="0">
                <a:solidFill>
                  <a:schemeClr val="bg1"/>
                </a:solidFill>
                <a:latin typeface="Times New Roman" pitchFamily="18" charset="0"/>
                <a:cs typeface="Times New Roman" pitchFamily="18" charset="0"/>
              </a:rPr>
              <a:t>So, </a:t>
            </a:r>
            <a:r>
              <a:rPr lang="en-US" sz="2000" dirty="0">
                <a:solidFill>
                  <a:schemeClr val="bg1"/>
                </a:solidFill>
                <a:latin typeface="Times New Roman" pitchFamily="18" charset="0"/>
                <a:cs typeface="Times New Roman" pitchFamily="18" charset="0"/>
              </a:rPr>
              <a:t>i</a:t>
            </a:r>
            <a:r>
              <a:rPr lang="en-US" sz="2000" dirty="0" smtClean="0">
                <a:solidFill>
                  <a:schemeClr val="bg1"/>
                </a:solidFill>
                <a:latin typeface="Times New Roman" pitchFamily="18" charset="0"/>
                <a:cs typeface="Times New Roman" pitchFamily="18" charset="0"/>
              </a:rPr>
              <a:t>f you notice a change in your child's mood, don't hesitate to reach out to their healthcare provider for support. </a:t>
            </a:r>
            <a:endParaRPr lang="it-IT" sz="2000" dirty="0">
              <a:solidFill>
                <a:schemeClr val="bg1"/>
              </a:solidFill>
              <a:latin typeface="Times New Roman" pitchFamily="18" charset="0"/>
              <a:cs typeface="Times New Roman" pitchFamily="18" charset="0"/>
            </a:endParaRPr>
          </a:p>
        </p:txBody>
      </p:sp>
      <p:pic>
        <p:nvPicPr>
          <p:cNvPr id="6" name="Segnaposto contenuto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644008" y="1412776"/>
            <a:ext cx="4176464" cy="425368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03873038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heel(1)">
                                      <p:cBhvr>
                                        <p:cTn id="3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l"/>
            <a:r>
              <a:rPr lang="it-IT" dirty="0" smtClean="0">
                <a:solidFill>
                  <a:schemeClr val="bg1"/>
                </a:solidFill>
                <a:latin typeface="Bernard MT Condensed" pitchFamily="18" charset="0"/>
              </a:rPr>
              <a:t>The defense:</a:t>
            </a:r>
            <a:endParaRPr lang="it-IT" dirty="0">
              <a:solidFill>
                <a:schemeClr val="bg1"/>
              </a:solidFill>
              <a:latin typeface="Bernard MT Condensed" pitchFamily="18" charset="0"/>
            </a:endParaRPr>
          </a:p>
        </p:txBody>
      </p:sp>
      <p:sp>
        <p:nvSpPr>
          <p:cNvPr id="3" name="Segnaposto contenuto 2"/>
          <p:cNvSpPr>
            <a:spLocks noGrp="1"/>
          </p:cNvSpPr>
          <p:nvPr>
            <p:ph sz="half" idx="1"/>
          </p:nvPr>
        </p:nvSpPr>
        <p:spPr/>
        <p:txBody>
          <a:bodyPr>
            <a:normAutofit fontScale="92500" lnSpcReduction="10000"/>
          </a:bodyPr>
          <a:lstStyle/>
          <a:p>
            <a:endParaRPr lang="it-IT" dirty="0"/>
          </a:p>
        </p:txBody>
      </p:sp>
      <p:sp>
        <p:nvSpPr>
          <p:cNvPr id="4" name="Segnaposto contenuto 3"/>
          <p:cNvSpPr>
            <a:spLocks noGrp="1"/>
          </p:cNvSpPr>
          <p:nvPr>
            <p:ph sz="half" idx="2"/>
          </p:nvPr>
        </p:nvSpPr>
        <p:spPr/>
        <p:txBody>
          <a:bodyPr numCol="1">
            <a:normAutofit fontScale="92500" lnSpcReduction="10000"/>
          </a:bodyPr>
          <a:lstStyle/>
          <a:p>
            <a:pPr algn="just">
              <a:buFont typeface="Wingdings" pitchFamily="2" charset="2"/>
              <a:buChar char="ü"/>
            </a:pPr>
            <a:r>
              <a:rPr lang="it-IT" sz="2000" dirty="0" smtClean="0">
                <a:solidFill>
                  <a:schemeClr val="bg1"/>
                </a:solidFill>
                <a:latin typeface="Times New Roman" pitchFamily="18" charset="0"/>
                <a:cs typeface="Times New Roman" pitchFamily="18" charset="0"/>
              </a:rPr>
              <a:t>The defense </a:t>
            </a:r>
            <a:r>
              <a:rPr lang="it-IT" sz="2000" dirty="0" err="1" smtClean="0">
                <a:solidFill>
                  <a:schemeClr val="bg1"/>
                </a:solidFill>
                <a:latin typeface="Times New Roman" pitchFamily="18" charset="0"/>
                <a:cs typeface="Times New Roman" pitchFamily="18" charset="0"/>
              </a:rPr>
              <a:t>against</a:t>
            </a:r>
            <a:r>
              <a:rPr lang="it-IT" sz="2000" dirty="0" smtClean="0">
                <a:solidFill>
                  <a:schemeClr val="bg1"/>
                </a:solidFill>
                <a:latin typeface="Times New Roman" pitchFamily="18" charset="0"/>
                <a:cs typeface="Times New Roman" pitchFamily="18" charset="0"/>
              </a:rPr>
              <a:t> </a:t>
            </a:r>
            <a:r>
              <a:rPr lang="it-IT" sz="2000" dirty="0" err="1" smtClean="0">
                <a:solidFill>
                  <a:schemeClr val="bg1"/>
                </a:solidFill>
                <a:latin typeface="Times New Roman" pitchFamily="18" charset="0"/>
                <a:cs typeface="Times New Roman" pitchFamily="18" charset="0"/>
              </a:rPr>
              <a:t>cyberbullying</a:t>
            </a:r>
            <a:r>
              <a:rPr lang="it-IT" sz="2000" dirty="0" smtClean="0">
                <a:solidFill>
                  <a:schemeClr val="bg1"/>
                </a:solidFill>
                <a:latin typeface="Times New Roman" pitchFamily="18" charset="0"/>
                <a:cs typeface="Times New Roman" pitchFamily="18" charset="0"/>
              </a:rPr>
              <a:t> </a:t>
            </a:r>
            <a:r>
              <a:rPr lang="it-IT" sz="2000" dirty="0" err="1" smtClean="0">
                <a:solidFill>
                  <a:schemeClr val="bg1"/>
                </a:solidFill>
                <a:latin typeface="Times New Roman" pitchFamily="18" charset="0"/>
                <a:cs typeface="Times New Roman" pitchFamily="18" charset="0"/>
              </a:rPr>
              <a:t>acts</a:t>
            </a:r>
            <a:r>
              <a:rPr lang="it-IT" sz="2000" dirty="0" smtClean="0">
                <a:solidFill>
                  <a:schemeClr val="bg1"/>
                </a:solidFill>
                <a:latin typeface="Times New Roman" pitchFamily="18" charset="0"/>
                <a:cs typeface="Times New Roman" pitchFamily="18" charset="0"/>
              </a:rPr>
              <a:t> </a:t>
            </a:r>
            <a:r>
              <a:rPr lang="it-IT" sz="2000" dirty="0" err="1" smtClean="0">
                <a:solidFill>
                  <a:schemeClr val="bg1"/>
                </a:solidFill>
                <a:latin typeface="Times New Roman" pitchFamily="18" charset="0"/>
                <a:cs typeface="Times New Roman" pitchFamily="18" charset="0"/>
              </a:rPr>
              <a:t>only</a:t>
            </a:r>
            <a:r>
              <a:rPr lang="it-IT" sz="2000" dirty="0" smtClean="0">
                <a:solidFill>
                  <a:schemeClr val="bg1"/>
                </a:solidFill>
                <a:latin typeface="Times New Roman" pitchFamily="18" charset="0"/>
                <a:cs typeface="Times New Roman" pitchFamily="18" charset="0"/>
              </a:rPr>
              <a:t> </a:t>
            </a:r>
            <a:r>
              <a:rPr lang="it-IT" sz="2000" dirty="0" err="1" smtClean="0">
                <a:solidFill>
                  <a:schemeClr val="bg1"/>
                </a:solidFill>
                <a:latin typeface="Times New Roman" pitchFamily="18" charset="0"/>
                <a:cs typeface="Times New Roman" pitchFamily="18" charset="0"/>
              </a:rPr>
              <a:t>through</a:t>
            </a:r>
            <a:r>
              <a:rPr lang="it-IT" sz="2000" dirty="0" smtClean="0">
                <a:solidFill>
                  <a:schemeClr val="bg1"/>
                </a:solidFill>
                <a:latin typeface="Times New Roman" pitchFamily="18" charset="0"/>
                <a:cs typeface="Times New Roman" pitchFamily="18" charset="0"/>
              </a:rPr>
              <a:t> </a:t>
            </a:r>
            <a:r>
              <a:rPr lang="it-IT" sz="2000" dirty="0" err="1" smtClean="0">
                <a:solidFill>
                  <a:schemeClr val="bg1"/>
                </a:solidFill>
                <a:latin typeface="Times New Roman" pitchFamily="18" charset="0"/>
                <a:cs typeface="Times New Roman" pitchFamily="18" charset="0"/>
              </a:rPr>
              <a:t>not</a:t>
            </a:r>
            <a:r>
              <a:rPr lang="it-IT" sz="2000" dirty="0" smtClean="0">
                <a:solidFill>
                  <a:schemeClr val="bg1"/>
                </a:solidFill>
                <a:latin typeface="Times New Roman" pitchFamily="18" charset="0"/>
                <a:cs typeface="Times New Roman" pitchFamily="18" charset="0"/>
              </a:rPr>
              <a:t> </a:t>
            </a:r>
            <a:r>
              <a:rPr lang="it-IT" sz="2000" dirty="0" err="1" smtClean="0">
                <a:solidFill>
                  <a:schemeClr val="bg1"/>
                </a:solidFill>
                <a:latin typeface="Times New Roman" pitchFamily="18" charset="0"/>
                <a:cs typeface="Times New Roman" pitchFamily="18" charset="0"/>
              </a:rPr>
              <a:t>hiding</a:t>
            </a:r>
            <a:r>
              <a:rPr lang="it-IT" sz="2000" dirty="0" smtClean="0">
                <a:solidFill>
                  <a:schemeClr val="bg1"/>
                </a:solidFill>
                <a:latin typeface="Times New Roman" pitchFamily="18" charset="0"/>
                <a:cs typeface="Times New Roman" pitchFamily="18" charset="0"/>
              </a:rPr>
              <a:t> </a:t>
            </a:r>
            <a:r>
              <a:rPr lang="it-IT" sz="2000" dirty="0" err="1" smtClean="0">
                <a:solidFill>
                  <a:schemeClr val="bg1"/>
                </a:solidFill>
                <a:latin typeface="Times New Roman" pitchFamily="18" charset="0"/>
                <a:cs typeface="Times New Roman" pitchFamily="18" charset="0"/>
              </a:rPr>
              <a:t>what</a:t>
            </a:r>
            <a:r>
              <a:rPr lang="it-IT" sz="2000" dirty="0" smtClean="0">
                <a:solidFill>
                  <a:schemeClr val="bg1"/>
                </a:solidFill>
                <a:latin typeface="Times New Roman" pitchFamily="18" charset="0"/>
                <a:cs typeface="Times New Roman" pitchFamily="18" charset="0"/>
              </a:rPr>
              <a:t> </a:t>
            </a:r>
            <a:r>
              <a:rPr lang="it-IT" sz="2000" dirty="0" err="1" smtClean="0">
                <a:solidFill>
                  <a:schemeClr val="bg1"/>
                </a:solidFill>
                <a:latin typeface="Times New Roman" pitchFamily="18" charset="0"/>
                <a:cs typeface="Times New Roman" pitchFamily="18" charset="0"/>
              </a:rPr>
              <a:t>happens</a:t>
            </a:r>
            <a:r>
              <a:rPr lang="it-IT" sz="2000" dirty="0" smtClean="0">
                <a:solidFill>
                  <a:schemeClr val="bg1"/>
                </a:solidFill>
                <a:latin typeface="Times New Roman" pitchFamily="18" charset="0"/>
                <a:cs typeface="Times New Roman" pitchFamily="18" charset="0"/>
              </a:rPr>
              <a:t>, first reporting to </a:t>
            </a:r>
            <a:r>
              <a:rPr lang="it-IT" sz="2000" dirty="0" err="1" smtClean="0">
                <a:solidFill>
                  <a:schemeClr val="bg1"/>
                </a:solidFill>
                <a:latin typeface="Times New Roman" pitchFamily="18" charset="0"/>
                <a:cs typeface="Times New Roman" pitchFamily="18" charset="0"/>
              </a:rPr>
              <a:t>parents</a:t>
            </a:r>
            <a:r>
              <a:rPr lang="it-IT" sz="2000" dirty="0" smtClean="0">
                <a:solidFill>
                  <a:schemeClr val="bg1"/>
                </a:solidFill>
                <a:latin typeface="Times New Roman" pitchFamily="18" charset="0"/>
                <a:cs typeface="Times New Roman" pitchFamily="18" charset="0"/>
              </a:rPr>
              <a:t>, </a:t>
            </a:r>
            <a:r>
              <a:rPr lang="it-IT" sz="2000" dirty="0" err="1" smtClean="0">
                <a:solidFill>
                  <a:schemeClr val="bg1"/>
                </a:solidFill>
                <a:latin typeface="Times New Roman" pitchFamily="18" charset="0"/>
                <a:cs typeface="Times New Roman" pitchFamily="18" charset="0"/>
              </a:rPr>
              <a:t>if</a:t>
            </a:r>
            <a:r>
              <a:rPr lang="it-IT" sz="2000" dirty="0" smtClean="0">
                <a:solidFill>
                  <a:schemeClr val="bg1"/>
                </a:solidFill>
                <a:latin typeface="Times New Roman" pitchFamily="18" charset="0"/>
                <a:cs typeface="Times New Roman" pitchFamily="18" charset="0"/>
              </a:rPr>
              <a:t> </a:t>
            </a:r>
            <a:r>
              <a:rPr lang="it-IT" sz="2000" dirty="0" err="1" smtClean="0">
                <a:solidFill>
                  <a:schemeClr val="bg1"/>
                </a:solidFill>
                <a:latin typeface="Times New Roman" pitchFamily="18" charset="0"/>
                <a:cs typeface="Times New Roman" pitchFamily="18" charset="0"/>
              </a:rPr>
              <a:t>it</a:t>
            </a:r>
            <a:r>
              <a:rPr lang="it-IT" sz="2000" dirty="0" smtClean="0">
                <a:solidFill>
                  <a:schemeClr val="bg1"/>
                </a:solidFill>
                <a:latin typeface="Times New Roman" pitchFamily="18" charset="0"/>
                <a:cs typeface="Times New Roman" pitchFamily="18" charset="0"/>
              </a:rPr>
              <a:t> </a:t>
            </a:r>
            <a:r>
              <a:rPr lang="it-IT" sz="2000" dirty="0" err="1" smtClean="0">
                <a:solidFill>
                  <a:schemeClr val="bg1"/>
                </a:solidFill>
                <a:latin typeface="Times New Roman" pitchFamily="18" charset="0"/>
                <a:cs typeface="Times New Roman" pitchFamily="18" charset="0"/>
              </a:rPr>
              <a:t>happens</a:t>
            </a:r>
            <a:r>
              <a:rPr lang="it-IT" sz="2000" dirty="0" smtClean="0">
                <a:solidFill>
                  <a:schemeClr val="bg1"/>
                </a:solidFill>
                <a:latin typeface="Times New Roman" pitchFamily="18" charset="0"/>
                <a:cs typeface="Times New Roman" pitchFamily="18" charset="0"/>
              </a:rPr>
              <a:t> </a:t>
            </a:r>
            <a:r>
              <a:rPr lang="it-IT" sz="2000" dirty="0" err="1" smtClean="0">
                <a:solidFill>
                  <a:schemeClr val="bg1"/>
                </a:solidFill>
                <a:latin typeface="Times New Roman" pitchFamily="18" charset="0"/>
                <a:cs typeface="Times New Roman" pitchFamily="18" charset="0"/>
              </a:rPr>
              <a:t>at</a:t>
            </a:r>
            <a:r>
              <a:rPr lang="it-IT" sz="2000" dirty="0" smtClean="0">
                <a:solidFill>
                  <a:schemeClr val="bg1"/>
                </a:solidFill>
                <a:latin typeface="Times New Roman" pitchFamily="18" charset="0"/>
                <a:cs typeface="Times New Roman" pitchFamily="18" charset="0"/>
              </a:rPr>
              <a:t> </a:t>
            </a:r>
            <a:r>
              <a:rPr lang="it-IT" sz="2000" dirty="0" err="1" smtClean="0">
                <a:solidFill>
                  <a:schemeClr val="bg1"/>
                </a:solidFill>
                <a:latin typeface="Times New Roman" pitchFamily="18" charset="0"/>
                <a:cs typeface="Times New Roman" pitchFamily="18" charset="0"/>
              </a:rPr>
              <a:t>school</a:t>
            </a:r>
            <a:r>
              <a:rPr lang="it-IT" sz="2000" dirty="0" smtClean="0">
                <a:solidFill>
                  <a:schemeClr val="bg1"/>
                </a:solidFill>
                <a:latin typeface="Times New Roman" pitchFamily="18" charset="0"/>
                <a:cs typeface="Times New Roman" pitchFamily="18" charset="0"/>
              </a:rPr>
              <a:t> </a:t>
            </a:r>
            <a:r>
              <a:rPr lang="it-IT" sz="2000" dirty="0" err="1" smtClean="0">
                <a:solidFill>
                  <a:schemeClr val="bg1"/>
                </a:solidFill>
                <a:latin typeface="Times New Roman" pitchFamily="18" charset="0"/>
                <a:cs typeface="Times New Roman" pitchFamily="18" charset="0"/>
              </a:rPr>
              <a:t>it’s</a:t>
            </a:r>
            <a:r>
              <a:rPr lang="it-IT" sz="2000" dirty="0" smtClean="0">
                <a:solidFill>
                  <a:schemeClr val="bg1"/>
                </a:solidFill>
                <a:latin typeface="Times New Roman" pitchFamily="18" charset="0"/>
                <a:cs typeface="Times New Roman" pitchFamily="18" charset="0"/>
              </a:rPr>
              <a:t> </a:t>
            </a:r>
            <a:r>
              <a:rPr lang="it-IT" sz="2000" dirty="0" err="1" smtClean="0">
                <a:solidFill>
                  <a:schemeClr val="bg1"/>
                </a:solidFill>
                <a:latin typeface="Times New Roman" pitchFamily="18" charset="0"/>
                <a:cs typeface="Times New Roman" pitchFamily="18" charset="0"/>
              </a:rPr>
              <a:t>important</a:t>
            </a:r>
            <a:r>
              <a:rPr lang="it-IT" sz="2000" dirty="0" smtClean="0">
                <a:solidFill>
                  <a:schemeClr val="bg1"/>
                </a:solidFill>
                <a:latin typeface="Times New Roman" pitchFamily="18" charset="0"/>
                <a:cs typeface="Times New Roman" pitchFamily="18" charset="0"/>
              </a:rPr>
              <a:t> to </a:t>
            </a:r>
            <a:r>
              <a:rPr lang="it-IT" sz="2000" dirty="0" err="1" smtClean="0">
                <a:solidFill>
                  <a:schemeClr val="bg1"/>
                </a:solidFill>
                <a:latin typeface="Times New Roman" pitchFamily="18" charset="0"/>
                <a:cs typeface="Times New Roman" pitchFamily="18" charset="0"/>
              </a:rPr>
              <a:t>tell</a:t>
            </a:r>
            <a:r>
              <a:rPr lang="it-IT" sz="2000" dirty="0" smtClean="0">
                <a:solidFill>
                  <a:schemeClr val="bg1"/>
                </a:solidFill>
                <a:latin typeface="Times New Roman" pitchFamily="18" charset="0"/>
                <a:cs typeface="Times New Roman" pitchFamily="18" charset="0"/>
              </a:rPr>
              <a:t> the </a:t>
            </a:r>
            <a:r>
              <a:rPr lang="it-IT" sz="2000" dirty="0" err="1" smtClean="0">
                <a:solidFill>
                  <a:schemeClr val="bg1"/>
                </a:solidFill>
                <a:latin typeface="Times New Roman" pitchFamily="18" charset="0"/>
                <a:cs typeface="Times New Roman" pitchFamily="18" charset="0"/>
              </a:rPr>
              <a:t>fact</a:t>
            </a:r>
            <a:r>
              <a:rPr lang="it-IT" sz="2000" dirty="0" smtClean="0">
                <a:solidFill>
                  <a:schemeClr val="bg1"/>
                </a:solidFill>
                <a:latin typeface="Times New Roman" pitchFamily="18" charset="0"/>
                <a:cs typeface="Times New Roman" pitchFamily="18" charset="0"/>
              </a:rPr>
              <a:t> to the </a:t>
            </a:r>
            <a:r>
              <a:rPr lang="it-IT" sz="2000" dirty="0" err="1" smtClean="0">
                <a:solidFill>
                  <a:schemeClr val="bg1"/>
                </a:solidFill>
                <a:latin typeface="Times New Roman" pitchFamily="18" charset="0"/>
                <a:cs typeface="Times New Roman" pitchFamily="18" charset="0"/>
              </a:rPr>
              <a:t>teacher</a:t>
            </a:r>
            <a:r>
              <a:rPr lang="it-IT" sz="2000" dirty="0">
                <a:solidFill>
                  <a:schemeClr val="bg1"/>
                </a:solidFill>
                <a:latin typeface="Times New Roman" pitchFamily="18" charset="0"/>
                <a:cs typeface="Times New Roman" pitchFamily="18" charset="0"/>
              </a:rPr>
              <a:t> </a:t>
            </a:r>
            <a:r>
              <a:rPr lang="it-IT" sz="2000" dirty="0" smtClean="0">
                <a:solidFill>
                  <a:schemeClr val="bg1"/>
                </a:solidFill>
                <a:latin typeface="Times New Roman" pitchFamily="18" charset="0"/>
                <a:cs typeface="Times New Roman" pitchFamily="18" charset="0"/>
              </a:rPr>
              <a:t>and </a:t>
            </a:r>
            <a:r>
              <a:rPr lang="it-IT" sz="2000" dirty="0" err="1" smtClean="0">
                <a:solidFill>
                  <a:schemeClr val="bg1"/>
                </a:solidFill>
                <a:latin typeface="Times New Roman" pitchFamily="18" charset="0"/>
                <a:cs typeface="Times New Roman" pitchFamily="18" charset="0"/>
              </a:rPr>
              <a:t>subsequently</a:t>
            </a:r>
            <a:r>
              <a:rPr lang="it-IT" sz="2000" dirty="0" smtClean="0">
                <a:solidFill>
                  <a:schemeClr val="bg1"/>
                </a:solidFill>
                <a:latin typeface="Times New Roman" pitchFamily="18" charset="0"/>
                <a:cs typeface="Times New Roman" pitchFamily="18" charset="0"/>
              </a:rPr>
              <a:t>, to the </a:t>
            </a:r>
            <a:r>
              <a:rPr lang="it-IT" sz="2000" dirty="0" err="1" smtClean="0">
                <a:solidFill>
                  <a:schemeClr val="bg1"/>
                </a:solidFill>
                <a:latin typeface="Times New Roman" pitchFamily="18" charset="0"/>
                <a:cs typeface="Times New Roman" pitchFamily="18" charset="0"/>
              </a:rPr>
              <a:t>postal</a:t>
            </a:r>
            <a:r>
              <a:rPr lang="it-IT" sz="2000" dirty="0" smtClean="0">
                <a:solidFill>
                  <a:schemeClr val="bg1"/>
                </a:solidFill>
                <a:latin typeface="Times New Roman" pitchFamily="18" charset="0"/>
                <a:cs typeface="Times New Roman" pitchFamily="18" charset="0"/>
              </a:rPr>
              <a:t> </a:t>
            </a:r>
            <a:r>
              <a:rPr lang="it-IT" sz="2000" dirty="0" err="1" smtClean="0">
                <a:solidFill>
                  <a:schemeClr val="bg1"/>
                </a:solidFill>
                <a:latin typeface="Times New Roman" pitchFamily="18" charset="0"/>
                <a:cs typeface="Times New Roman" pitchFamily="18" charset="0"/>
              </a:rPr>
              <a:t>police</a:t>
            </a:r>
            <a:r>
              <a:rPr lang="it-IT" sz="2000" dirty="0" smtClean="0">
                <a:solidFill>
                  <a:schemeClr val="bg1"/>
                </a:solidFill>
                <a:latin typeface="Times New Roman" pitchFamily="18" charset="0"/>
                <a:cs typeface="Times New Roman" pitchFamily="18" charset="0"/>
              </a:rPr>
              <a:t>.</a:t>
            </a:r>
          </a:p>
          <a:p>
            <a:pPr algn="just">
              <a:buFont typeface="Wingdings" pitchFamily="2" charset="2"/>
              <a:buChar char="ü"/>
            </a:pPr>
            <a:r>
              <a:rPr lang="it-IT" sz="2000" dirty="0" err="1" smtClean="0">
                <a:solidFill>
                  <a:schemeClr val="bg1"/>
                </a:solidFill>
                <a:latin typeface="Times New Roman" pitchFamily="18" charset="0"/>
                <a:cs typeface="Times New Roman" pitchFamily="18" charset="0"/>
              </a:rPr>
              <a:t>Thanks</a:t>
            </a:r>
            <a:r>
              <a:rPr lang="it-IT" sz="2000" dirty="0" smtClean="0">
                <a:solidFill>
                  <a:schemeClr val="bg1"/>
                </a:solidFill>
                <a:latin typeface="Times New Roman" pitchFamily="18" charset="0"/>
                <a:cs typeface="Times New Roman" pitchFamily="18" charset="0"/>
              </a:rPr>
              <a:t> to the </a:t>
            </a:r>
            <a:r>
              <a:rPr lang="it-IT" sz="2000" dirty="0" err="1" smtClean="0">
                <a:solidFill>
                  <a:schemeClr val="bg1"/>
                </a:solidFill>
                <a:latin typeface="Times New Roman" pitchFamily="18" charset="0"/>
                <a:cs typeface="Times New Roman" pitchFamily="18" charset="0"/>
              </a:rPr>
              <a:t>complaints</a:t>
            </a:r>
            <a:r>
              <a:rPr lang="it-IT" sz="2000" dirty="0" smtClean="0">
                <a:solidFill>
                  <a:schemeClr val="bg1"/>
                </a:solidFill>
                <a:latin typeface="Times New Roman" pitchFamily="18" charset="0"/>
                <a:cs typeface="Times New Roman" pitchFamily="18" charset="0"/>
              </a:rPr>
              <a:t>, the </a:t>
            </a:r>
            <a:r>
              <a:rPr lang="it-IT" sz="2000" dirty="0" err="1" smtClean="0">
                <a:solidFill>
                  <a:schemeClr val="bg1"/>
                </a:solidFill>
                <a:latin typeface="Times New Roman" pitchFamily="18" charset="0"/>
                <a:cs typeface="Times New Roman" pitchFamily="18" charset="0"/>
              </a:rPr>
              <a:t>police</a:t>
            </a:r>
            <a:r>
              <a:rPr lang="it-IT" sz="2000" dirty="0" smtClean="0">
                <a:solidFill>
                  <a:schemeClr val="bg1"/>
                </a:solidFill>
                <a:latin typeface="Times New Roman" pitchFamily="18" charset="0"/>
                <a:cs typeface="Times New Roman" pitchFamily="18" charset="0"/>
              </a:rPr>
              <a:t> can do </a:t>
            </a:r>
            <a:r>
              <a:rPr lang="it-IT" sz="2000" dirty="0" err="1" smtClean="0">
                <a:solidFill>
                  <a:schemeClr val="bg1"/>
                </a:solidFill>
                <a:latin typeface="Times New Roman" pitchFamily="18" charset="0"/>
                <a:cs typeface="Times New Roman" pitchFamily="18" charset="0"/>
              </a:rPr>
              <a:t>research</a:t>
            </a:r>
            <a:r>
              <a:rPr lang="it-IT" sz="2000" dirty="0" smtClean="0">
                <a:solidFill>
                  <a:schemeClr val="bg1"/>
                </a:solidFill>
                <a:latin typeface="Times New Roman" pitchFamily="18" charset="0"/>
                <a:cs typeface="Times New Roman" pitchFamily="18" charset="0"/>
              </a:rPr>
              <a:t> to trace the </a:t>
            </a:r>
            <a:r>
              <a:rPr lang="it-IT" sz="2000" dirty="0" err="1" smtClean="0">
                <a:solidFill>
                  <a:schemeClr val="bg1"/>
                </a:solidFill>
                <a:latin typeface="Times New Roman" pitchFamily="18" charset="0"/>
                <a:cs typeface="Times New Roman" pitchFamily="18" charset="0"/>
              </a:rPr>
              <a:t>guilty</a:t>
            </a:r>
            <a:r>
              <a:rPr lang="it-IT" sz="2000" dirty="0" smtClean="0">
                <a:solidFill>
                  <a:schemeClr val="bg1"/>
                </a:solidFill>
                <a:latin typeface="Times New Roman" pitchFamily="18" charset="0"/>
                <a:cs typeface="Times New Roman" pitchFamily="18" charset="0"/>
              </a:rPr>
              <a:t>, </a:t>
            </a:r>
            <a:r>
              <a:rPr lang="it-IT" sz="2000" dirty="0" err="1" smtClean="0">
                <a:solidFill>
                  <a:schemeClr val="bg1"/>
                </a:solidFill>
                <a:latin typeface="Times New Roman" pitchFamily="18" charset="0"/>
                <a:cs typeface="Times New Roman" pitchFamily="18" charset="0"/>
              </a:rPr>
              <a:t>putting</a:t>
            </a:r>
            <a:r>
              <a:rPr lang="it-IT" sz="2000" dirty="0" smtClean="0">
                <a:solidFill>
                  <a:schemeClr val="bg1"/>
                </a:solidFill>
                <a:latin typeface="Times New Roman" pitchFamily="18" charset="0"/>
                <a:cs typeface="Times New Roman" pitchFamily="18" charset="0"/>
              </a:rPr>
              <a:t> an end to the </a:t>
            </a:r>
            <a:r>
              <a:rPr lang="it-IT" sz="2000" dirty="0" err="1" smtClean="0">
                <a:solidFill>
                  <a:schemeClr val="bg1"/>
                </a:solidFill>
                <a:latin typeface="Times New Roman" pitchFamily="18" charset="0"/>
                <a:cs typeface="Times New Roman" pitchFamily="18" charset="0"/>
              </a:rPr>
              <a:t>violence</a:t>
            </a:r>
            <a:r>
              <a:rPr lang="it-IT" sz="2000" dirty="0" smtClean="0">
                <a:solidFill>
                  <a:schemeClr val="bg1"/>
                </a:solidFill>
                <a:latin typeface="Times New Roman" pitchFamily="18" charset="0"/>
                <a:cs typeface="Times New Roman" pitchFamily="18" charset="0"/>
              </a:rPr>
              <a:t>.</a:t>
            </a:r>
          </a:p>
          <a:p>
            <a:pPr algn="just">
              <a:buFont typeface="Wingdings" pitchFamily="2" charset="2"/>
              <a:buChar char="ü"/>
            </a:pPr>
            <a:r>
              <a:rPr lang="it-IT" sz="2000" dirty="0" err="1" smtClean="0">
                <a:solidFill>
                  <a:schemeClr val="bg1"/>
                </a:solidFill>
                <a:latin typeface="Times New Roman" pitchFamily="18" charset="0"/>
                <a:cs typeface="Times New Roman" pitchFamily="18" charset="0"/>
              </a:rPr>
              <a:t>Those</a:t>
            </a:r>
            <a:r>
              <a:rPr lang="it-IT" sz="2000" dirty="0" smtClean="0">
                <a:solidFill>
                  <a:schemeClr val="bg1"/>
                </a:solidFill>
                <a:latin typeface="Times New Roman" pitchFamily="18" charset="0"/>
                <a:cs typeface="Times New Roman" pitchFamily="18" charset="0"/>
              </a:rPr>
              <a:t> </a:t>
            </a:r>
            <a:r>
              <a:rPr lang="it-IT" sz="2000" dirty="0" err="1" smtClean="0">
                <a:solidFill>
                  <a:schemeClr val="bg1"/>
                </a:solidFill>
                <a:latin typeface="Times New Roman" pitchFamily="18" charset="0"/>
                <a:cs typeface="Times New Roman" pitchFamily="18" charset="0"/>
              </a:rPr>
              <a:t>responsable</a:t>
            </a:r>
            <a:r>
              <a:rPr lang="it-IT" sz="2000" dirty="0" smtClean="0">
                <a:solidFill>
                  <a:schemeClr val="bg1"/>
                </a:solidFill>
                <a:latin typeface="Times New Roman" pitchFamily="18" charset="0"/>
                <a:cs typeface="Times New Roman" pitchFamily="18" charset="0"/>
              </a:rPr>
              <a:t> for </a:t>
            </a:r>
            <a:r>
              <a:rPr lang="it-IT" sz="2000" dirty="0" err="1" smtClean="0">
                <a:solidFill>
                  <a:schemeClr val="bg1"/>
                </a:solidFill>
                <a:latin typeface="Times New Roman" pitchFamily="18" charset="0"/>
                <a:cs typeface="Times New Roman" pitchFamily="18" charset="0"/>
              </a:rPr>
              <a:t>cyberbullying</a:t>
            </a:r>
            <a:r>
              <a:rPr lang="it-IT" sz="2000" dirty="0" smtClean="0">
                <a:solidFill>
                  <a:schemeClr val="bg1"/>
                </a:solidFill>
                <a:latin typeface="Times New Roman" pitchFamily="18" charset="0"/>
                <a:cs typeface="Times New Roman" pitchFamily="18" charset="0"/>
              </a:rPr>
              <a:t> </a:t>
            </a:r>
            <a:r>
              <a:rPr lang="it-IT" sz="2000" dirty="0" err="1" smtClean="0">
                <a:solidFill>
                  <a:schemeClr val="bg1"/>
                </a:solidFill>
                <a:latin typeface="Times New Roman" pitchFamily="18" charset="0"/>
                <a:cs typeface="Times New Roman" pitchFamily="18" charset="0"/>
              </a:rPr>
              <a:t>acts</a:t>
            </a:r>
            <a:r>
              <a:rPr lang="it-IT" sz="2000" dirty="0" smtClean="0">
                <a:solidFill>
                  <a:schemeClr val="bg1"/>
                </a:solidFill>
                <a:latin typeface="Times New Roman" pitchFamily="18" charset="0"/>
                <a:cs typeface="Times New Roman" pitchFamily="18" charset="0"/>
              </a:rPr>
              <a:t> can be </a:t>
            </a:r>
            <a:r>
              <a:rPr lang="it-IT" sz="2000" dirty="0" err="1" smtClean="0">
                <a:solidFill>
                  <a:schemeClr val="bg1"/>
                </a:solidFill>
                <a:latin typeface="Times New Roman" pitchFamily="18" charset="0"/>
                <a:cs typeface="Times New Roman" pitchFamily="18" charset="0"/>
              </a:rPr>
              <a:t>judged</a:t>
            </a:r>
            <a:r>
              <a:rPr lang="it-IT" sz="2000" dirty="0" smtClean="0">
                <a:solidFill>
                  <a:schemeClr val="bg1"/>
                </a:solidFill>
                <a:latin typeface="Times New Roman" pitchFamily="18" charset="0"/>
                <a:cs typeface="Times New Roman" pitchFamily="18" charset="0"/>
              </a:rPr>
              <a:t> </a:t>
            </a:r>
            <a:r>
              <a:rPr lang="it-IT" sz="2000" dirty="0" err="1" smtClean="0">
                <a:solidFill>
                  <a:schemeClr val="bg1"/>
                </a:solidFill>
                <a:latin typeface="Times New Roman" pitchFamily="18" charset="0"/>
                <a:cs typeface="Times New Roman" pitchFamily="18" charset="0"/>
              </a:rPr>
              <a:t>persuant</a:t>
            </a:r>
            <a:r>
              <a:rPr lang="it-IT" sz="2000" dirty="0" smtClean="0">
                <a:solidFill>
                  <a:schemeClr val="bg1"/>
                </a:solidFill>
                <a:latin typeface="Times New Roman" pitchFamily="18" charset="0"/>
                <a:cs typeface="Times New Roman" pitchFamily="18" charset="0"/>
              </a:rPr>
              <a:t> to Law </a:t>
            </a:r>
            <a:r>
              <a:rPr lang="it-IT" sz="2000" dirty="0" err="1" smtClean="0">
                <a:solidFill>
                  <a:schemeClr val="bg1"/>
                </a:solidFill>
                <a:latin typeface="Times New Roman" pitchFamily="18" charset="0"/>
                <a:cs typeface="Times New Roman" pitchFamily="18" charset="0"/>
              </a:rPr>
              <a:t>Decree</a:t>
            </a:r>
            <a:r>
              <a:rPr lang="it-IT" sz="2000" dirty="0" smtClean="0">
                <a:solidFill>
                  <a:schemeClr val="bg1"/>
                </a:solidFill>
                <a:latin typeface="Times New Roman" pitchFamily="18" charset="0"/>
                <a:cs typeface="Times New Roman" pitchFamily="18" charset="0"/>
              </a:rPr>
              <a:t> n.93 of 14 August 2013. </a:t>
            </a:r>
            <a:r>
              <a:rPr lang="it-IT" sz="2000" dirty="0" err="1" smtClean="0">
                <a:solidFill>
                  <a:schemeClr val="bg1"/>
                </a:solidFill>
                <a:latin typeface="Times New Roman" pitchFamily="18" charset="0"/>
                <a:cs typeface="Times New Roman" pitchFamily="18" charset="0"/>
              </a:rPr>
              <a:t>If</a:t>
            </a:r>
            <a:r>
              <a:rPr lang="it-IT" sz="2000" dirty="0" smtClean="0">
                <a:solidFill>
                  <a:schemeClr val="bg1"/>
                </a:solidFill>
                <a:latin typeface="Times New Roman" pitchFamily="18" charset="0"/>
                <a:cs typeface="Times New Roman" pitchFamily="18" charset="0"/>
              </a:rPr>
              <a:t> the </a:t>
            </a:r>
            <a:r>
              <a:rPr lang="it-IT" sz="2000" dirty="0" err="1" smtClean="0">
                <a:solidFill>
                  <a:schemeClr val="bg1"/>
                </a:solidFill>
                <a:latin typeface="Times New Roman" pitchFamily="18" charset="0"/>
                <a:cs typeface="Times New Roman" pitchFamily="18" charset="0"/>
              </a:rPr>
              <a:t>facts</a:t>
            </a:r>
            <a:r>
              <a:rPr lang="it-IT" sz="2000" dirty="0" smtClean="0">
                <a:solidFill>
                  <a:schemeClr val="bg1"/>
                </a:solidFill>
                <a:latin typeface="Times New Roman" pitchFamily="18" charset="0"/>
                <a:cs typeface="Times New Roman" pitchFamily="18" charset="0"/>
              </a:rPr>
              <a:t> take </a:t>
            </a:r>
            <a:r>
              <a:rPr lang="it-IT" sz="2000" dirty="0" err="1" smtClean="0">
                <a:solidFill>
                  <a:schemeClr val="bg1"/>
                </a:solidFill>
                <a:latin typeface="Times New Roman" pitchFamily="18" charset="0"/>
                <a:cs typeface="Times New Roman" pitchFamily="18" charset="0"/>
              </a:rPr>
              <a:t>place</a:t>
            </a:r>
            <a:r>
              <a:rPr lang="it-IT" sz="2000" dirty="0" smtClean="0">
                <a:solidFill>
                  <a:schemeClr val="bg1"/>
                </a:solidFill>
                <a:latin typeface="Times New Roman" pitchFamily="18" charset="0"/>
                <a:cs typeface="Times New Roman" pitchFamily="18" charset="0"/>
              </a:rPr>
              <a:t> in the </a:t>
            </a:r>
            <a:r>
              <a:rPr lang="it-IT" sz="2000" dirty="0" err="1" smtClean="0">
                <a:solidFill>
                  <a:schemeClr val="bg1"/>
                </a:solidFill>
                <a:latin typeface="Times New Roman" pitchFamily="18" charset="0"/>
                <a:cs typeface="Times New Roman" pitchFamily="18" charset="0"/>
              </a:rPr>
              <a:t>school</a:t>
            </a:r>
            <a:r>
              <a:rPr lang="it-IT" sz="2000" dirty="0" smtClean="0">
                <a:solidFill>
                  <a:schemeClr val="bg1"/>
                </a:solidFill>
                <a:latin typeface="Times New Roman" pitchFamily="18" charset="0"/>
                <a:cs typeface="Times New Roman" pitchFamily="18" charset="0"/>
              </a:rPr>
              <a:t> </a:t>
            </a:r>
            <a:r>
              <a:rPr lang="it-IT" sz="2000" dirty="0" err="1" smtClean="0">
                <a:solidFill>
                  <a:schemeClr val="bg1"/>
                </a:solidFill>
                <a:latin typeface="Times New Roman" pitchFamily="18" charset="0"/>
                <a:cs typeface="Times New Roman" pitchFamily="18" charset="0"/>
              </a:rPr>
              <a:t>environment</a:t>
            </a:r>
            <a:r>
              <a:rPr lang="it-IT" sz="2000" dirty="0" smtClean="0">
                <a:solidFill>
                  <a:schemeClr val="bg1"/>
                </a:solidFill>
                <a:latin typeface="Times New Roman" pitchFamily="18" charset="0"/>
                <a:cs typeface="Times New Roman" pitchFamily="18" charset="0"/>
              </a:rPr>
              <a:t>, severe </a:t>
            </a:r>
            <a:r>
              <a:rPr lang="it-IT" sz="2000" dirty="0" err="1" smtClean="0">
                <a:solidFill>
                  <a:schemeClr val="bg1"/>
                </a:solidFill>
                <a:latin typeface="Times New Roman" pitchFamily="18" charset="0"/>
                <a:cs typeface="Times New Roman" pitchFamily="18" charset="0"/>
              </a:rPr>
              <a:t>desciplinary</a:t>
            </a:r>
            <a:r>
              <a:rPr lang="it-IT" sz="2000" dirty="0" smtClean="0">
                <a:solidFill>
                  <a:schemeClr val="bg1"/>
                </a:solidFill>
                <a:latin typeface="Times New Roman" pitchFamily="18" charset="0"/>
                <a:cs typeface="Times New Roman" pitchFamily="18" charset="0"/>
              </a:rPr>
              <a:t> </a:t>
            </a:r>
            <a:r>
              <a:rPr lang="it-IT" sz="2000" dirty="0" err="1" smtClean="0">
                <a:solidFill>
                  <a:schemeClr val="bg1"/>
                </a:solidFill>
                <a:latin typeface="Times New Roman" pitchFamily="18" charset="0"/>
                <a:cs typeface="Times New Roman" pitchFamily="18" charset="0"/>
              </a:rPr>
              <a:t>measures</a:t>
            </a:r>
            <a:r>
              <a:rPr lang="it-IT" sz="2000" dirty="0" smtClean="0">
                <a:solidFill>
                  <a:schemeClr val="bg1"/>
                </a:solidFill>
                <a:latin typeface="Times New Roman" pitchFamily="18" charset="0"/>
                <a:cs typeface="Times New Roman" pitchFamily="18" charset="0"/>
              </a:rPr>
              <a:t> can be </a:t>
            </a:r>
            <a:r>
              <a:rPr lang="it-IT" sz="2000" dirty="0" err="1" smtClean="0">
                <a:solidFill>
                  <a:schemeClr val="bg1"/>
                </a:solidFill>
                <a:latin typeface="Times New Roman" pitchFamily="18" charset="0"/>
                <a:cs typeface="Times New Roman" pitchFamily="18" charset="0"/>
              </a:rPr>
              <a:t>taken</a:t>
            </a:r>
            <a:r>
              <a:rPr lang="it-IT" sz="2000" dirty="0">
                <a:solidFill>
                  <a:schemeClr val="bg1"/>
                </a:solidFill>
                <a:latin typeface="Times New Roman" pitchFamily="18" charset="0"/>
                <a:cs typeface="Times New Roman" pitchFamily="18" charset="0"/>
              </a:rPr>
              <a:t>.</a:t>
            </a:r>
            <a:r>
              <a:rPr lang="it-IT" sz="2000" dirty="0" smtClean="0">
                <a:solidFill>
                  <a:schemeClr val="bg1"/>
                </a:solidFill>
                <a:latin typeface="Times New Roman" pitchFamily="18" charset="0"/>
                <a:cs typeface="Times New Roman" pitchFamily="18" charset="0"/>
              </a:rPr>
              <a:t>   </a:t>
            </a:r>
            <a:endParaRPr lang="it-IT" sz="2000" dirty="0">
              <a:solidFill>
                <a:schemeClr val="bg1"/>
              </a:solidFill>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628800"/>
            <a:ext cx="4330471" cy="4379962"/>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6962079"/>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 calcmode="lin" valueType="num">
                                      <p:cBhvr>
                                        <p:cTn id="20"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4">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45" presetClass="entr" presetSubtype="0" fill="hold" nodeType="clickEffect">
                                  <p:stCondLst>
                                    <p:cond delay="0"/>
                                  </p:stCondLst>
                                  <p:childTnLst>
                                    <p:set>
                                      <p:cBhvr>
                                        <p:cTn id="35" dur="1" fill="hold">
                                          <p:stCondLst>
                                            <p:cond delay="0"/>
                                          </p:stCondLst>
                                        </p:cTn>
                                        <p:tgtEl>
                                          <p:spTgt spid="3074"/>
                                        </p:tgtEl>
                                        <p:attrNameLst>
                                          <p:attrName>style.visibility</p:attrName>
                                        </p:attrNameLst>
                                      </p:cBhvr>
                                      <p:to>
                                        <p:strVal val="visible"/>
                                      </p:to>
                                    </p:set>
                                    <p:animEffect transition="in" filter="fade">
                                      <p:cBhvr>
                                        <p:cTn id="36" dur="2000"/>
                                        <p:tgtEl>
                                          <p:spTgt spid="3074"/>
                                        </p:tgtEl>
                                      </p:cBhvr>
                                    </p:animEffect>
                                    <p:anim calcmode="lin" valueType="num">
                                      <p:cBhvr>
                                        <p:cTn id="37" dur="2000" fill="hold"/>
                                        <p:tgtEl>
                                          <p:spTgt spid="3074"/>
                                        </p:tgtEl>
                                        <p:attrNameLst>
                                          <p:attrName>ppt_w</p:attrName>
                                        </p:attrNameLst>
                                      </p:cBhvr>
                                      <p:tavLst>
                                        <p:tav tm="0" fmla="#ppt_w*sin(2.5*pi*$)">
                                          <p:val>
                                            <p:fltVal val="0"/>
                                          </p:val>
                                        </p:tav>
                                        <p:tav tm="100000">
                                          <p:val>
                                            <p:fltVal val="1"/>
                                          </p:val>
                                        </p:tav>
                                      </p:tavLst>
                                    </p:anim>
                                    <p:anim calcmode="lin" valueType="num">
                                      <p:cBhvr>
                                        <p:cTn id="38" dur="2000" fill="hold"/>
                                        <p:tgtEl>
                                          <p:spTgt spid="307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683568" y="4221088"/>
            <a:ext cx="7772400" cy="1362075"/>
          </a:xfrm>
        </p:spPr>
        <p:txBody>
          <a:bodyPr>
            <a:normAutofit/>
          </a:bodyPr>
          <a:lstStyle/>
          <a:p>
            <a:pPr algn="ctr"/>
            <a:r>
              <a:rPr lang="it-IT" sz="4800" dirty="0" smtClean="0">
                <a:solidFill>
                  <a:schemeClr val="bg1"/>
                </a:solidFill>
                <a:latin typeface="Algerian" pitchFamily="82" charset="0"/>
              </a:rPr>
              <a:t>ELENA CALAMARO</a:t>
            </a:r>
            <a:endParaRPr lang="it-IT" sz="4800" dirty="0">
              <a:solidFill>
                <a:schemeClr val="bg1"/>
              </a:solidFill>
              <a:latin typeface="Algerian" pitchFamily="82" charset="0"/>
            </a:endParaRPr>
          </a:p>
        </p:txBody>
      </p:sp>
      <p:sp>
        <p:nvSpPr>
          <p:cNvPr id="3" name="Segnaposto testo 2"/>
          <p:cNvSpPr>
            <a:spLocks noGrp="1"/>
          </p:cNvSpPr>
          <p:nvPr>
            <p:ph type="body" idx="1"/>
          </p:nvPr>
        </p:nvSpPr>
        <p:spPr>
          <a:xfrm>
            <a:off x="755576" y="2636912"/>
            <a:ext cx="7772400" cy="1500187"/>
          </a:xfrm>
        </p:spPr>
        <p:txBody>
          <a:bodyPr>
            <a:noAutofit/>
          </a:bodyPr>
          <a:lstStyle/>
          <a:p>
            <a:pPr algn="ctr"/>
            <a:r>
              <a:rPr lang="it-IT" sz="4800" dirty="0" smtClean="0">
                <a:solidFill>
                  <a:schemeClr val="bg1"/>
                </a:solidFill>
                <a:latin typeface="Algerian" pitchFamily="82" charset="0"/>
              </a:rPr>
              <a:t>CAROLA CACCIAGUERRA</a:t>
            </a:r>
          </a:p>
          <a:p>
            <a:pPr algn="ctr"/>
            <a:r>
              <a:rPr lang="it-IT" sz="4800" dirty="0">
                <a:solidFill>
                  <a:schemeClr val="bg1"/>
                </a:solidFill>
                <a:latin typeface="Algerian" pitchFamily="82" charset="0"/>
              </a:rPr>
              <a:t>&amp;</a:t>
            </a:r>
            <a:r>
              <a:rPr lang="it-IT" sz="4800" dirty="0" smtClean="0">
                <a:solidFill>
                  <a:schemeClr val="bg1"/>
                </a:solidFill>
                <a:latin typeface="Algerian" pitchFamily="82" charset="0"/>
              </a:rPr>
              <a:t> </a:t>
            </a:r>
            <a:endParaRPr lang="it-IT" sz="4800" dirty="0">
              <a:solidFill>
                <a:schemeClr val="bg1"/>
              </a:solidFill>
              <a:latin typeface="Algerian" pitchFamily="82" charset="0"/>
            </a:endParaRPr>
          </a:p>
        </p:txBody>
      </p:sp>
    </p:spTree>
    <p:extLst>
      <p:ext uri="{BB962C8B-B14F-4D97-AF65-F5344CB8AC3E}">
        <p14:creationId xmlns:p14="http://schemas.microsoft.com/office/powerpoint/2010/main" val="81215836"/>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375</Words>
  <Application>Microsoft Office PowerPoint</Application>
  <PresentationFormat>Presentazione su schermo (4:3)</PresentationFormat>
  <Paragraphs>23</Paragraphs>
  <Slides>5</Slides>
  <Notes>0</Notes>
  <HiddenSlides>0</HiddenSlides>
  <MMClips>0</MMClips>
  <ScaleCrop>false</ScaleCrop>
  <HeadingPairs>
    <vt:vector size="4" baseType="variant">
      <vt:variant>
        <vt:lpstr>Tema</vt:lpstr>
      </vt:variant>
      <vt:variant>
        <vt:i4>1</vt:i4>
      </vt:variant>
      <vt:variant>
        <vt:lpstr>Titoli diapositive</vt:lpstr>
      </vt:variant>
      <vt:variant>
        <vt:i4>5</vt:i4>
      </vt:variant>
    </vt:vector>
  </HeadingPairs>
  <TitlesOfParts>
    <vt:vector size="6" baseType="lpstr">
      <vt:lpstr>Tema di Office</vt:lpstr>
      <vt:lpstr>CYBER-BULLYING</vt:lpstr>
      <vt:lpstr>BULLYING</vt:lpstr>
      <vt:lpstr>…CYBER-BULLYING</vt:lpstr>
      <vt:lpstr>The defense:</vt:lpstr>
      <vt:lpstr>ELENA CALAMARO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CYBER-BULLYING</dc:title>
  <dc:creator>Utente</dc:creator>
  <cp:lastModifiedBy>Utente</cp:lastModifiedBy>
  <cp:revision>12</cp:revision>
  <dcterms:created xsi:type="dcterms:W3CDTF">2021-03-22T14:20:56Z</dcterms:created>
  <dcterms:modified xsi:type="dcterms:W3CDTF">2021-03-22T16:14:53Z</dcterms:modified>
</cp:coreProperties>
</file>