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Roboto"/>
      <p:regular r:id="rId11"/>
      <p:bold r:id="rId12"/>
      <p:italic r:id="rId13"/>
      <p:boldItalic r:id="rId14"/>
    </p:embeddedFont>
    <p:embeddedFont>
      <p:font typeface="Pacifico"/>
      <p:regular r:id="rId15"/>
    </p:embeddedFont>
    <p:embeddedFont>
      <p:font typeface="EB Garamond"/>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oboto-regular.fntdata"/><Relationship Id="rId10" Type="http://schemas.openxmlformats.org/officeDocument/2006/relationships/slide" Target="slides/slide5.xml"/><Relationship Id="rId13" Type="http://schemas.openxmlformats.org/officeDocument/2006/relationships/font" Target="fonts/Roboto-italic.fntdata"/><Relationship Id="rId12"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Pacifico-regular.fntdata"/><Relationship Id="rId14" Type="http://schemas.openxmlformats.org/officeDocument/2006/relationships/font" Target="fonts/Roboto-boldItalic.fntdata"/><Relationship Id="rId17" Type="http://schemas.openxmlformats.org/officeDocument/2006/relationships/font" Target="fonts/EBGaramond-bold.fntdata"/><Relationship Id="rId16" Type="http://schemas.openxmlformats.org/officeDocument/2006/relationships/font" Target="fonts/EBGaramond-regular.fntdata"/><Relationship Id="rId5" Type="http://schemas.openxmlformats.org/officeDocument/2006/relationships/notesMaster" Target="notesMasters/notesMaster1.xml"/><Relationship Id="rId19" Type="http://schemas.openxmlformats.org/officeDocument/2006/relationships/font" Target="fonts/EBGaramond-boldItalic.fntdata"/><Relationship Id="rId6" Type="http://schemas.openxmlformats.org/officeDocument/2006/relationships/slide" Target="slides/slide1.xml"/><Relationship Id="rId18" Type="http://schemas.openxmlformats.org/officeDocument/2006/relationships/font" Target="fonts/EBGaramon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680d4b633a586ed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680d4b633a586ed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ca74ae35b9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ca74ae35b9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ca74ae35b9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ca74ae35b9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ca74ae35b9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ca74ae35b9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0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90525" y="1819275"/>
            <a:ext cx="8222100" cy="933600"/>
          </a:xfrm>
          <a:prstGeom prst="rect">
            <a:avLst/>
          </a:prstGeom>
        </p:spPr>
        <p:txBody>
          <a:bodyPr anchorCtr="0" anchor="b"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txBox="1"/>
          <p:nvPr>
            <p:ph type="title"/>
          </p:nvPr>
        </p:nvSpPr>
        <p:spPr>
          <a:xfrm>
            <a:off x="460950" y="2065350"/>
            <a:ext cx="8222100" cy="10128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7" name="Google Shape;17;p3"/>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4"/>
          <p:cNvSpPr txBox="1"/>
          <p:nvPr>
            <p:ph idx="1" type="body"/>
          </p:nvPr>
        </p:nvSpPr>
        <p:spPr>
          <a:xfrm>
            <a:off x="471900" y="1919075"/>
            <a:ext cx="8222100" cy="271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471900" y="738725"/>
            <a:ext cx="8222100" cy="767700"/>
          </a:xfrm>
          <a:prstGeom prst="rect">
            <a:avLst/>
          </a:prstGeom>
        </p:spPr>
        <p:txBody>
          <a:bodyPr anchorCtr="0" anchor="b"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8" name="Google Shape;28;p5"/>
          <p:cNvSpPr txBox="1"/>
          <p:nvPr>
            <p:ph idx="1" type="body"/>
          </p:nvPr>
        </p:nvSpPr>
        <p:spPr>
          <a:xfrm>
            <a:off x="471900" y="1919075"/>
            <a:ext cx="3999900" cy="271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694250" y="1919075"/>
            <a:ext cx="3999900" cy="271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98250" y="16350"/>
            <a:ext cx="8826600" cy="602700"/>
          </a:xfrm>
          <a:prstGeom prst="rect">
            <a:avLst/>
          </a:prstGeom>
        </p:spPr>
        <p:txBody>
          <a:bodyPr anchorCtr="0" anchor="ctr" bIns="91425" lIns="91425" spcFirstLastPara="1" rIns="91425" wrap="square" tIns="91425">
            <a:norm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 name="Google Shape;35;p6"/>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txBox="1"/>
          <p:nvPr>
            <p:ph type="title"/>
          </p:nvPr>
        </p:nvSpPr>
        <p:spPr>
          <a:xfrm>
            <a:off x="226078" y="357800"/>
            <a:ext cx="2808000" cy="9534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226075" y="1465800"/>
            <a:ext cx="2808000" cy="3163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0"/>
              </a:spcBef>
              <a:spcAft>
                <a:spcPts val="0"/>
              </a:spcAft>
              <a:buClr>
                <a:schemeClr val="lt1"/>
              </a:buClr>
              <a:buSzPts val="1200"/>
              <a:buChar char="○"/>
              <a:defRPr sz="1200">
                <a:solidFill>
                  <a:schemeClr val="lt1"/>
                </a:solidFill>
              </a:defRPr>
            </a:lvl2pPr>
            <a:lvl3pPr indent="-304800" lvl="2" marL="1371600">
              <a:spcBef>
                <a:spcPts val="0"/>
              </a:spcBef>
              <a:spcAft>
                <a:spcPts val="0"/>
              </a:spcAft>
              <a:buClr>
                <a:schemeClr val="lt1"/>
              </a:buClr>
              <a:buSzPts val="1200"/>
              <a:buChar char="■"/>
              <a:defRPr sz="1200">
                <a:solidFill>
                  <a:schemeClr val="lt1"/>
                </a:solidFill>
              </a:defRPr>
            </a:lvl3pPr>
            <a:lvl4pPr indent="-304800" lvl="3" marL="1828800">
              <a:spcBef>
                <a:spcPts val="0"/>
              </a:spcBef>
              <a:spcAft>
                <a:spcPts val="0"/>
              </a:spcAft>
              <a:buClr>
                <a:schemeClr val="lt1"/>
              </a:buClr>
              <a:buSzPts val="1200"/>
              <a:buChar char="●"/>
              <a:defRPr sz="1200">
                <a:solidFill>
                  <a:schemeClr val="lt1"/>
                </a:solidFill>
              </a:defRPr>
            </a:lvl4pPr>
            <a:lvl5pPr indent="-304800" lvl="4" marL="2286000">
              <a:spcBef>
                <a:spcPts val="0"/>
              </a:spcBef>
              <a:spcAft>
                <a:spcPts val="0"/>
              </a:spcAft>
              <a:buClr>
                <a:schemeClr val="lt1"/>
              </a:buClr>
              <a:buSzPts val="1200"/>
              <a:buChar char="○"/>
              <a:defRPr sz="1200">
                <a:solidFill>
                  <a:schemeClr val="lt1"/>
                </a:solidFill>
              </a:defRPr>
            </a:lvl5pPr>
            <a:lvl6pPr indent="-304800" lvl="5" marL="2743200">
              <a:spcBef>
                <a:spcPts val="0"/>
              </a:spcBef>
              <a:spcAft>
                <a:spcPts val="0"/>
              </a:spcAft>
              <a:buClr>
                <a:schemeClr val="lt1"/>
              </a:buClr>
              <a:buSzPts val="1200"/>
              <a:buChar char="■"/>
              <a:defRPr sz="1200">
                <a:solidFill>
                  <a:schemeClr val="lt1"/>
                </a:solidFill>
              </a:defRPr>
            </a:lvl6pPr>
            <a:lvl7pPr indent="-304800" lvl="6" marL="3200400">
              <a:spcBef>
                <a:spcPts val="0"/>
              </a:spcBef>
              <a:spcAft>
                <a:spcPts val="0"/>
              </a:spcAft>
              <a:buClr>
                <a:schemeClr val="lt1"/>
              </a:buClr>
              <a:buSzPts val="1200"/>
              <a:buChar char="●"/>
              <a:defRPr sz="1200">
                <a:solidFill>
                  <a:schemeClr val="lt1"/>
                </a:solidFill>
              </a:defRPr>
            </a:lvl7pPr>
            <a:lvl8pPr indent="-304800" lvl="7" marL="3657600">
              <a:spcBef>
                <a:spcPts val="0"/>
              </a:spcBef>
              <a:spcAft>
                <a:spcPts val="0"/>
              </a:spcAft>
              <a:buClr>
                <a:schemeClr val="lt1"/>
              </a:buClr>
              <a:buSzPts val="1200"/>
              <a:buChar char="○"/>
              <a:defRPr sz="1200">
                <a:solidFill>
                  <a:schemeClr val="lt1"/>
                </a:solidFill>
              </a:defRPr>
            </a:lvl8pPr>
            <a:lvl9pPr indent="-304800" lvl="8" marL="4114800">
              <a:spcBef>
                <a:spcPts val="0"/>
              </a:spcBef>
              <a:spcAft>
                <a:spcPts val="0"/>
              </a:spcAft>
              <a:buClr>
                <a:schemeClr val="lt1"/>
              </a:buClr>
              <a:buSzPts val="1200"/>
              <a:buChar char="■"/>
              <a:defRPr sz="1200">
                <a:solidFill>
                  <a:schemeClr val="lt1"/>
                </a:solidFill>
              </a:defRPr>
            </a:lvl9pPr>
          </a:lstStyle>
          <a:p/>
        </p:txBody>
      </p:sp>
      <p:sp>
        <p:nvSpPr>
          <p:cNvPr id="41" name="Google Shape;41;p7"/>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p8"/>
          <p:cNvSpPr txBox="1"/>
          <p:nvPr>
            <p:ph type="title"/>
          </p:nvPr>
        </p:nvSpPr>
        <p:spPr>
          <a:xfrm>
            <a:off x="490250" y="4882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4" name="Google Shape;44;p8"/>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49" name="Google Shape;49;p9"/>
          <p:cNvSpPr txBox="1"/>
          <p:nvPr>
            <p:ph idx="1" type="subTitle"/>
          </p:nvPr>
        </p:nvSpPr>
        <p:spPr>
          <a:xfrm>
            <a:off x="265500" y="2779467"/>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 type="body"/>
          </p:nvPr>
        </p:nvSpPr>
        <p:spPr>
          <a:xfrm>
            <a:off x="57150" y="4696825"/>
            <a:ext cx="8382000" cy="44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200"/>
              <a:buNone/>
              <a:defRPr sz="1200">
                <a:solidFill>
                  <a:schemeClr val="lt1"/>
                </a:solidFill>
              </a:defRPr>
            </a:lvl1pPr>
          </a:lstStyle>
          <a:p/>
        </p:txBody>
      </p:sp>
      <p:sp>
        <p:nvSpPr>
          <p:cNvPr id="56" name="Google Shape;56;p10"/>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475500" y="1258525"/>
            <a:ext cx="8222100" cy="19635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p:nvPr>
            <p:ph idx="1" type="body"/>
          </p:nvPr>
        </p:nvSpPr>
        <p:spPr>
          <a:xfrm>
            <a:off x="475500" y="3304625"/>
            <a:ext cx="82221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0" name="Google Shape;60;p11"/>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p12"/>
          <p:cNvSpPr txBox="1"/>
          <p:nvPr>
            <p:ph idx="12" type="sldNum"/>
          </p:nvPr>
        </p:nvSpPr>
        <p:spPr>
          <a:xfrm>
            <a:off x="8523541" y="4695623"/>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3"/>
          <p:cNvSpPr txBox="1"/>
          <p:nvPr/>
        </p:nvSpPr>
        <p:spPr>
          <a:xfrm>
            <a:off x="580200" y="174623"/>
            <a:ext cx="79836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it" sz="4000">
                <a:latin typeface="Pacifico"/>
                <a:ea typeface="Pacifico"/>
                <a:cs typeface="Pacifico"/>
                <a:sym typeface="Pacifico"/>
              </a:rPr>
              <a:t>Bullying</a:t>
            </a:r>
            <a:endParaRPr b="1" sz="4000">
              <a:solidFill>
                <a:schemeClr val="lt1"/>
              </a:solidFill>
              <a:latin typeface="Pacifico"/>
              <a:ea typeface="Pacifico"/>
              <a:cs typeface="Pacifico"/>
              <a:sym typeface="Pacifico"/>
            </a:endParaRPr>
          </a:p>
        </p:txBody>
      </p:sp>
      <p:sp>
        <p:nvSpPr>
          <p:cNvPr id="68" name="Google Shape;68;p13"/>
          <p:cNvSpPr txBox="1"/>
          <p:nvPr/>
        </p:nvSpPr>
        <p:spPr>
          <a:xfrm>
            <a:off x="0" y="4747211"/>
            <a:ext cx="73152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latin typeface="Roboto"/>
                <a:ea typeface="Roboto"/>
                <a:cs typeface="Roboto"/>
                <a:sym typeface="Roboto"/>
              </a:rPr>
              <a:t>Alessia Grandi </a:t>
            </a:r>
            <a:endParaRPr sz="2500">
              <a:latin typeface="Roboto"/>
              <a:ea typeface="Roboto"/>
              <a:cs typeface="Roboto"/>
              <a:sym typeface="Roboto"/>
            </a:endParaRPr>
          </a:p>
        </p:txBody>
      </p:sp>
      <p:pic>
        <p:nvPicPr>
          <p:cNvPr id="69" name="Google Shape;69;p13"/>
          <p:cNvPicPr preferRelativeResize="0"/>
          <p:nvPr/>
        </p:nvPicPr>
        <p:blipFill>
          <a:blip r:embed="rId3">
            <a:alphaModFix/>
          </a:blip>
          <a:stretch>
            <a:fillRect/>
          </a:stretch>
        </p:blipFill>
        <p:spPr>
          <a:xfrm>
            <a:off x="2838300" y="1127411"/>
            <a:ext cx="3467390" cy="3467390"/>
          </a:xfrm>
          <a:prstGeom prst="rect">
            <a:avLst/>
          </a:prstGeom>
          <a:noFill/>
          <a:ln>
            <a:noFill/>
          </a:ln>
        </p:spPr>
      </p:pic>
    </p:spTree>
  </p:cSld>
  <p:clrMapOvr>
    <a:masterClrMapping/>
  </p:clrMapOvr>
  <mc:AlternateContent>
    <mc:Choice Requires="p14">
      <p:transition spd="slow" p14:dur="10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4"/>
          <p:cNvSpPr txBox="1"/>
          <p:nvPr>
            <p:ph type="title"/>
          </p:nvPr>
        </p:nvSpPr>
        <p:spPr>
          <a:xfrm>
            <a:off x="460950" y="487825"/>
            <a:ext cx="8222100" cy="76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it" sz="4000"/>
              <a:t>WHAT IS BULLYING?</a:t>
            </a:r>
            <a:endParaRPr sz="4000"/>
          </a:p>
        </p:txBody>
      </p:sp>
      <p:sp>
        <p:nvSpPr>
          <p:cNvPr id="75" name="Google Shape;75;p14"/>
          <p:cNvSpPr txBox="1"/>
          <p:nvPr>
            <p:ph idx="1" type="body"/>
          </p:nvPr>
        </p:nvSpPr>
        <p:spPr>
          <a:xfrm>
            <a:off x="1154100" y="1981800"/>
            <a:ext cx="6835800" cy="2754900"/>
          </a:xfrm>
          <a:prstGeom prst="rect">
            <a:avLst/>
          </a:prstGeom>
        </p:spPr>
        <p:txBody>
          <a:bodyPr anchorCtr="0" anchor="t" bIns="91425" lIns="91425" spcFirstLastPara="1" rIns="91425" wrap="square" tIns="91425">
            <a:normAutofit fontScale="92500" lnSpcReduction="20000"/>
          </a:bodyPr>
          <a:lstStyle/>
          <a:p>
            <a:pPr indent="0" lvl="0" marL="0" rtl="0" algn="just">
              <a:spcBef>
                <a:spcPts val="0"/>
              </a:spcBef>
              <a:spcAft>
                <a:spcPts val="0"/>
              </a:spcAft>
              <a:buNone/>
            </a:pPr>
            <a:r>
              <a:rPr lang="it" sz="2608">
                <a:solidFill>
                  <a:srgbClr val="000000"/>
                </a:solidFill>
                <a:highlight>
                  <a:srgbClr val="FFFFFF"/>
                </a:highlight>
                <a:latin typeface="EB Garamond"/>
                <a:ea typeface="EB Garamond"/>
                <a:cs typeface="EB Garamond"/>
                <a:sym typeface="EB Garamond"/>
              </a:rPr>
              <a:t>There is no legal definition of bullying. But it is usually defined as repeated behaviour which is intended to hurt someone either emotionally or physically, and is often aimed at certain people because of their </a:t>
            </a:r>
            <a:r>
              <a:rPr lang="it" sz="2608">
                <a:solidFill>
                  <a:srgbClr val="000000"/>
                </a:solidFill>
                <a:highlight>
                  <a:srgbClr val="4A86E8"/>
                </a:highlight>
                <a:latin typeface="EB Garamond"/>
                <a:ea typeface="EB Garamond"/>
                <a:cs typeface="EB Garamond"/>
                <a:sym typeface="EB Garamond"/>
              </a:rPr>
              <a:t>race, religion, gender or sexual orientation </a:t>
            </a:r>
            <a:r>
              <a:rPr lang="it" sz="2608">
                <a:solidFill>
                  <a:srgbClr val="000000"/>
                </a:solidFill>
                <a:highlight>
                  <a:srgbClr val="FFFFFF"/>
                </a:highlight>
                <a:latin typeface="EB Garamond"/>
                <a:ea typeface="EB Garamond"/>
                <a:cs typeface="EB Garamond"/>
                <a:sym typeface="EB Garamond"/>
              </a:rPr>
              <a:t>or any other aspect such as </a:t>
            </a:r>
            <a:r>
              <a:rPr lang="it" sz="2608">
                <a:solidFill>
                  <a:srgbClr val="000000"/>
                </a:solidFill>
                <a:highlight>
                  <a:srgbClr val="4A86E8"/>
                </a:highlight>
                <a:latin typeface="EB Garamond"/>
                <a:ea typeface="EB Garamond"/>
                <a:cs typeface="EB Garamond"/>
                <a:sym typeface="EB Garamond"/>
              </a:rPr>
              <a:t>appearance or disability.</a:t>
            </a:r>
            <a:endParaRPr sz="2608">
              <a:solidFill>
                <a:srgbClr val="000000"/>
              </a:solidFill>
              <a:highlight>
                <a:srgbClr val="4A86E8"/>
              </a:highlight>
              <a:latin typeface="EB Garamond"/>
              <a:ea typeface="EB Garamond"/>
              <a:cs typeface="EB Garamond"/>
              <a:sym typeface="EB Garamond"/>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mc:AlternateContent>
    <mc:Choice Requires="p14">
      <p:transition spd="slow" p14:dur="1000">
        <p:push dir="r"/>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5"/>
                                        </p:tgtEl>
                                        <p:attrNameLst>
                                          <p:attrName>style.visibility</p:attrName>
                                        </p:attrNameLst>
                                      </p:cBhvr>
                                      <p:to>
                                        <p:strVal val="visible"/>
                                      </p:to>
                                    </p:set>
                                    <p:anim calcmode="lin" valueType="num">
                                      <p:cBhvr additive="base">
                                        <p:cTn dur="1000"/>
                                        <p:tgtEl>
                                          <p:spTgt spid="75"/>
                                        </p:tgtEl>
                                        <p:attrNameLst>
                                          <p:attrName>ppt_w</p:attrName>
                                        </p:attrNameLst>
                                      </p:cBhvr>
                                      <p:tavLst>
                                        <p:tav fmla="" tm="0">
                                          <p:val>
                                            <p:strVal val="0"/>
                                          </p:val>
                                        </p:tav>
                                        <p:tav fmla="" tm="100000">
                                          <p:val>
                                            <p:strVal val="#ppt_w"/>
                                          </p:val>
                                        </p:tav>
                                      </p:tavLst>
                                    </p:anim>
                                    <p:anim calcmode="lin" valueType="num">
                                      <p:cBhvr additive="base">
                                        <p:cTn dur="1000"/>
                                        <p:tgtEl>
                                          <p:spTgt spid="7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nvSpPr>
        <p:spPr>
          <a:xfrm>
            <a:off x="-210700" y="377975"/>
            <a:ext cx="4704300" cy="492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it" sz="2000">
                <a:latin typeface="EB Garamond"/>
                <a:ea typeface="EB Garamond"/>
                <a:cs typeface="EB Garamond"/>
                <a:sym typeface="EB Garamond"/>
              </a:rPr>
              <a:t>1) </a:t>
            </a:r>
            <a:r>
              <a:rPr b="1" lang="it" sz="2000">
                <a:latin typeface="EB Garamond"/>
                <a:ea typeface="EB Garamond"/>
                <a:cs typeface="EB Garamond"/>
                <a:sym typeface="EB Garamond"/>
              </a:rPr>
              <a:t>How many forms of bullying exist?</a:t>
            </a:r>
            <a:endParaRPr b="1" sz="2000">
              <a:latin typeface="EB Garamond"/>
              <a:ea typeface="EB Garamond"/>
              <a:cs typeface="EB Garamond"/>
              <a:sym typeface="EB Garamond"/>
            </a:endParaRPr>
          </a:p>
        </p:txBody>
      </p:sp>
      <p:sp>
        <p:nvSpPr>
          <p:cNvPr id="81" name="Google Shape;81;p15"/>
          <p:cNvSpPr txBox="1"/>
          <p:nvPr/>
        </p:nvSpPr>
        <p:spPr>
          <a:xfrm>
            <a:off x="269300" y="1286875"/>
            <a:ext cx="4704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t" sz="2000">
                <a:latin typeface="EB Garamond"/>
                <a:ea typeface="EB Garamond"/>
                <a:cs typeface="EB Garamond"/>
                <a:sym typeface="EB Garamond"/>
              </a:rPr>
              <a:t>2) What is cyberbullying?</a:t>
            </a:r>
            <a:endParaRPr b="1" sz="2000">
              <a:latin typeface="EB Garamond"/>
              <a:ea typeface="EB Garamond"/>
              <a:cs typeface="EB Garamond"/>
              <a:sym typeface="EB Garamond"/>
            </a:endParaRPr>
          </a:p>
        </p:txBody>
      </p:sp>
      <p:sp>
        <p:nvSpPr>
          <p:cNvPr id="82" name="Google Shape;82;p15"/>
          <p:cNvSpPr txBox="1"/>
          <p:nvPr/>
        </p:nvSpPr>
        <p:spPr>
          <a:xfrm>
            <a:off x="5222150" y="377975"/>
            <a:ext cx="3277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2000">
                <a:highlight>
                  <a:srgbClr val="FFFFFF"/>
                </a:highlight>
                <a:latin typeface="EB Garamond"/>
                <a:ea typeface="EB Garamond"/>
                <a:cs typeface="EB Garamond"/>
                <a:sym typeface="EB Garamond"/>
              </a:rPr>
              <a:t>Bullying can take many forms.</a:t>
            </a:r>
            <a:endParaRPr sz="2000">
              <a:latin typeface="EB Garamond"/>
              <a:ea typeface="EB Garamond"/>
              <a:cs typeface="EB Garamond"/>
              <a:sym typeface="EB Garamond"/>
            </a:endParaRPr>
          </a:p>
        </p:txBody>
      </p:sp>
      <p:sp>
        <p:nvSpPr>
          <p:cNvPr id="83" name="Google Shape;83;p15"/>
          <p:cNvSpPr txBox="1"/>
          <p:nvPr/>
        </p:nvSpPr>
        <p:spPr>
          <a:xfrm>
            <a:off x="4955600" y="1286875"/>
            <a:ext cx="3810600" cy="2031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it" sz="2000">
                <a:solidFill>
                  <a:srgbClr val="1B1B1B"/>
                </a:solidFill>
                <a:highlight>
                  <a:srgbClr val="FFFFFF"/>
                </a:highlight>
                <a:latin typeface="EB Garamond"/>
                <a:ea typeface="EB Garamond"/>
                <a:cs typeface="EB Garamond"/>
                <a:sym typeface="EB Garamond"/>
              </a:rPr>
              <a:t>Cyberbullying is bullying that takes place over digital devices like cell phones, computers, and tablets. Cyberbullying can occur through SMS, Text, and apps, or online in social media. </a:t>
            </a:r>
            <a:endParaRPr sz="2000">
              <a:latin typeface="EB Garamond"/>
              <a:ea typeface="EB Garamond"/>
              <a:cs typeface="EB Garamond"/>
              <a:sym typeface="EB Garamond"/>
            </a:endParaRPr>
          </a:p>
        </p:txBody>
      </p:sp>
      <p:sp>
        <p:nvSpPr>
          <p:cNvPr id="84" name="Google Shape;84;p15"/>
          <p:cNvSpPr txBox="1"/>
          <p:nvPr/>
        </p:nvSpPr>
        <p:spPr>
          <a:xfrm>
            <a:off x="269300" y="3586350"/>
            <a:ext cx="2788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t" sz="2000">
                <a:latin typeface="EB Garamond"/>
                <a:ea typeface="EB Garamond"/>
                <a:cs typeface="EB Garamond"/>
                <a:sym typeface="EB Garamond"/>
              </a:rPr>
              <a:t>3) Laws and sanctions </a:t>
            </a:r>
            <a:endParaRPr b="1" sz="2000">
              <a:latin typeface="EB Garamond"/>
              <a:ea typeface="EB Garamond"/>
              <a:cs typeface="EB Garamond"/>
              <a:sym typeface="EB Garamond"/>
            </a:endParaRPr>
          </a:p>
        </p:txBody>
      </p:sp>
      <p:sp>
        <p:nvSpPr>
          <p:cNvPr id="85" name="Google Shape;85;p15"/>
          <p:cNvSpPr txBox="1"/>
          <p:nvPr/>
        </p:nvSpPr>
        <p:spPr>
          <a:xfrm>
            <a:off x="4955600" y="3586350"/>
            <a:ext cx="3810600" cy="1416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it" sz="2000">
                <a:solidFill>
                  <a:srgbClr val="1B1B1B"/>
                </a:solidFill>
                <a:highlight>
                  <a:srgbClr val="FFFFFF"/>
                </a:highlight>
                <a:latin typeface="EB Garamond"/>
                <a:ea typeface="EB Garamond"/>
                <a:cs typeface="EB Garamond"/>
                <a:sym typeface="EB Garamond"/>
              </a:rPr>
              <a:t>All states have laws requiring schools to respond to bullying. And many states now includes cyberbullying too.</a:t>
            </a:r>
            <a:endParaRPr sz="2000">
              <a:latin typeface="EB Garamond"/>
              <a:ea typeface="EB Garamond"/>
              <a:cs typeface="EB Garamond"/>
              <a:sym typeface="EB Garamond"/>
            </a:endParaRPr>
          </a:p>
        </p:txBody>
      </p:sp>
    </p:spTree>
  </p:cSld>
  <p:clrMapOvr>
    <a:masterClrMapping/>
  </p:clrMapOvr>
  <mc:AlternateContent>
    <mc:Choice Requires="p14">
      <p:transition spd="slow" p14:dur="10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80"/>
                                        </p:tgtEl>
                                        <p:attrNameLst>
                                          <p:attrName>style.visibility</p:attrName>
                                        </p:attrNameLst>
                                      </p:cBhvr>
                                      <p:to>
                                        <p:strVal val="visible"/>
                                      </p:to>
                                    </p:set>
                                    <p:anim calcmode="lin" valueType="num">
                                      <p:cBhvr additive="base">
                                        <p:cTn dur="1000"/>
                                        <p:tgtEl>
                                          <p:spTgt spid="8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82"/>
                                        </p:tgtEl>
                                        <p:attrNameLst>
                                          <p:attrName>style.visibility</p:attrName>
                                        </p:attrNameLst>
                                      </p:cBhvr>
                                      <p:to>
                                        <p:strVal val="visible"/>
                                      </p:to>
                                    </p:set>
                                    <p:anim calcmode="lin" valueType="num">
                                      <p:cBhvr additive="base">
                                        <p:cTn dur="1000"/>
                                        <p:tgtEl>
                                          <p:spTgt spid="8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additive="base">
                                        <p:cTn dur="1000"/>
                                        <p:tgtEl>
                                          <p:spTgt spid="8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gtEl>
                                        <p:attrNameLst>
                                          <p:attrName>style.visibility</p:attrName>
                                        </p:attrNameLst>
                                      </p:cBhvr>
                                      <p:to>
                                        <p:strVal val="visible"/>
                                      </p:to>
                                    </p:set>
                                    <p:animEffect filter="fade" transition="in">
                                      <p:cBhvr>
                                        <p:cTn dur="1000"/>
                                        <p:tgtEl>
                                          <p:spTgt spid="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4"/>
                                        </p:tgtEl>
                                        <p:attrNameLst>
                                          <p:attrName>style.visibility</p:attrName>
                                        </p:attrNameLst>
                                      </p:cBhvr>
                                      <p:to>
                                        <p:strVal val="visible"/>
                                      </p:to>
                                    </p:set>
                                    <p:anim calcmode="lin" valueType="num">
                                      <p:cBhvr additive="base">
                                        <p:cTn dur="1000"/>
                                        <p:tgtEl>
                                          <p:spTgt spid="8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85"/>
                                        </p:tgtEl>
                                        <p:attrNameLst>
                                          <p:attrName>style.visibility</p:attrName>
                                        </p:attrNameLst>
                                      </p:cBhvr>
                                      <p:to>
                                        <p:strVal val="visible"/>
                                      </p:to>
                                    </p:set>
                                    <p:anim calcmode="lin" valueType="num">
                                      <p:cBhvr additive="base">
                                        <p:cTn dur="1000"/>
                                        <p:tgtEl>
                                          <p:spTgt spid="8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nvSpPr>
        <p:spPr>
          <a:xfrm>
            <a:off x="156800" y="346025"/>
            <a:ext cx="2916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t" sz="2000">
                <a:latin typeface="EB Garamond"/>
                <a:ea typeface="EB Garamond"/>
                <a:cs typeface="EB Garamond"/>
                <a:sym typeface="EB Garamond"/>
              </a:rPr>
              <a:t>Can we prevent bullying?</a:t>
            </a:r>
            <a:endParaRPr b="1" sz="2000">
              <a:latin typeface="EB Garamond"/>
              <a:ea typeface="EB Garamond"/>
              <a:cs typeface="EB Garamond"/>
              <a:sym typeface="EB Garamond"/>
            </a:endParaRPr>
          </a:p>
        </p:txBody>
      </p:sp>
      <p:sp>
        <p:nvSpPr>
          <p:cNvPr id="91" name="Google Shape;91;p16"/>
          <p:cNvSpPr txBox="1"/>
          <p:nvPr/>
        </p:nvSpPr>
        <p:spPr>
          <a:xfrm>
            <a:off x="156675" y="838625"/>
            <a:ext cx="2916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t" sz="2000">
                <a:latin typeface="EB Garamond"/>
                <a:ea typeface="EB Garamond"/>
                <a:cs typeface="EB Garamond"/>
                <a:sym typeface="EB Garamond"/>
              </a:rPr>
              <a:t>How can we prevent bullying?</a:t>
            </a:r>
            <a:endParaRPr b="1" sz="2000">
              <a:latin typeface="EB Garamond"/>
              <a:ea typeface="EB Garamond"/>
              <a:cs typeface="EB Garamond"/>
              <a:sym typeface="EB Garamond"/>
            </a:endParaRPr>
          </a:p>
        </p:txBody>
      </p:sp>
      <p:sp>
        <p:nvSpPr>
          <p:cNvPr id="92" name="Google Shape;92;p16"/>
          <p:cNvSpPr txBox="1"/>
          <p:nvPr/>
        </p:nvSpPr>
        <p:spPr>
          <a:xfrm>
            <a:off x="-4125" y="2133700"/>
            <a:ext cx="3238500" cy="153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it" sz="2200">
                <a:latin typeface="EB Garamond"/>
                <a:ea typeface="EB Garamond"/>
                <a:cs typeface="EB Garamond"/>
                <a:sym typeface="EB Garamond"/>
              </a:rPr>
              <a:t>HELP, COMMUNICATION, </a:t>
            </a:r>
            <a:endParaRPr b="1" sz="2200">
              <a:latin typeface="EB Garamond"/>
              <a:ea typeface="EB Garamond"/>
              <a:cs typeface="EB Garamond"/>
              <a:sym typeface="EB Garamond"/>
            </a:endParaRPr>
          </a:p>
          <a:p>
            <a:pPr indent="0" lvl="0" marL="0" rtl="0" algn="ctr">
              <a:spcBef>
                <a:spcPts val="0"/>
              </a:spcBef>
              <a:spcAft>
                <a:spcPts val="0"/>
              </a:spcAft>
              <a:buNone/>
            </a:pPr>
            <a:r>
              <a:rPr b="1" lang="it" sz="2200">
                <a:latin typeface="EB Garamond"/>
                <a:ea typeface="EB Garamond"/>
                <a:cs typeface="EB Garamond"/>
                <a:sym typeface="EB Garamond"/>
              </a:rPr>
              <a:t>LISTEN, </a:t>
            </a:r>
            <a:endParaRPr b="1" sz="2200">
              <a:latin typeface="EB Garamond"/>
              <a:ea typeface="EB Garamond"/>
              <a:cs typeface="EB Garamond"/>
              <a:sym typeface="EB Garamond"/>
            </a:endParaRPr>
          </a:p>
          <a:p>
            <a:pPr indent="0" lvl="0" marL="0" rtl="0" algn="ctr">
              <a:spcBef>
                <a:spcPts val="0"/>
              </a:spcBef>
              <a:spcAft>
                <a:spcPts val="0"/>
              </a:spcAft>
              <a:buNone/>
            </a:pPr>
            <a:r>
              <a:rPr b="1" lang="it" sz="2200">
                <a:latin typeface="EB Garamond"/>
                <a:ea typeface="EB Garamond"/>
                <a:cs typeface="EB Garamond"/>
                <a:sym typeface="EB Garamond"/>
              </a:rPr>
              <a:t>ENCOURAGE.</a:t>
            </a:r>
            <a:endParaRPr b="1" sz="2200">
              <a:latin typeface="EB Garamond"/>
              <a:ea typeface="EB Garamond"/>
              <a:cs typeface="EB Garamond"/>
              <a:sym typeface="EB Garamond"/>
            </a:endParaRPr>
          </a:p>
        </p:txBody>
      </p:sp>
      <p:sp>
        <p:nvSpPr>
          <p:cNvPr id="93" name="Google Shape;93;p16"/>
          <p:cNvSpPr txBox="1"/>
          <p:nvPr/>
        </p:nvSpPr>
        <p:spPr>
          <a:xfrm>
            <a:off x="4239325" y="3673000"/>
            <a:ext cx="40263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t" sz="2500">
                <a:latin typeface="EB Garamond"/>
                <a:ea typeface="EB Garamond"/>
                <a:cs typeface="EB Garamond"/>
                <a:sym typeface="EB Garamond"/>
              </a:rPr>
              <a:t>Stop bullying is possible?</a:t>
            </a:r>
            <a:endParaRPr b="1" sz="2500">
              <a:latin typeface="EB Garamond"/>
              <a:ea typeface="EB Garamond"/>
              <a:cs typeface="EB Garamond"/>
              <a:sym typeface="EB Garamond"/>
            </a:endParaRPr>
          </a:p>
        </p:txBody>
      </p:sp>
      <p:pic>
        <p:nvPicPr>
          <p:cNvPr id="94" name="Google Shape;94;p16"/>
          <p:cNvPicPr preferRelativeResize="0"/>
          <p:nvPr/>
        </p:nvPicPr>
        <p:blipFill>
          <a:blip r:embed="rId3">
            <a:alphaModFix/>
          </a:blip>
          <a:stretch>
            <a:fillRect/>
          </a:stretch>
        </p:blipFill>
        <p:spPr>
          <a:xfrm>
            <a:off x="4633225" y="346025"/>
            <a:ext cx="3238500" cy="3238500"/>
          </a:xfrm>
          <a:prstGeom prst="rect">
            <a:avLst/>
          </a:prstGeom>
          <a:noFill/>
          <a:ln>
            <a:noFill/>
          </a:ln>
        </p:spPr>
      </p:pic>
    </p:spTree>
  </p:cSld>
  <p:clrMapOvr>
    <a:masterClrMapping/>
  </p:clrMapOvr>
  <mc:AlternateContent>
    <mc:Choice Requires="p14">
      <p:transition spd="slow" p14:dur="1000">
        <p14:gallery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000"/>
                                        <p:tgtEl>
                                          <p:spTgt spid="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1"/>
                                        </p:tgtEl>
                                        <p:attrNameLst>
                                          <p:attrName>style.visibility</p:attrName>
                                        </p:attrNameLst>
                                      </p:cBhvr>
                                      <p:to>
                                        <p:strVal val="visible"/>
                                      </p:to>
                                    </p:set>
                                    <p:anim calcmode="lin" valueType="num">
                                      <p:cBhvr additive="base">
                                        <p:cTn dur="1000"/>
                                        <p:tgtEl>
                                          <p:spTgt spid="91"/>
                                        </p:tgtEl>
                                        <p:attrNameLst>
                                          <p:attrName>ppt_w</p:attrName>
                                        </p:attrNameLst>
                                      </p:cBhvr>
                                      <p:tavLst>
                                        <p:tav fmla="" tm="0">
                                          <p:val>
                                            <p:strVal val="0"/>
                                          </p:val>
                                        </p:tav>
                                        <p:tav fmla="" tm="100000">
                                          <p:val>
                                            <p:strVal val="#ppt_w"/>
                                          </p:val>
                                        </p:tav>
                                      </p:tavLst>
                                    </p:anim>
                                    <p:anim calcmode="lin" valueType="num">
                                      <p:cBhvr additive="base">
                                        <p:cTn dur="1000"/>
                                        <p:tgtEl>
                                          <p:spTgt spid="9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2"/>
                                        </p:tgtEl>
                                        <p:attrNameLst>
                                          <p:attrName>style.visibility</p:attrName>
                                        </p:attrNameLst>
                                      </p:cBhvr>
                                      <p:to>
                                        <p:strVal val="visible"/>
                                      </p:to>
                                    </p:set>
                                    <p:anim calcmode="lin" valueType="num">
                                      <p:cBhvr additive="base">
                                        <p:cTn dur="1000"/>
                                        <p:tgtEl>
                                          <p:spTgt spid="9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94"/>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3"/>
                                        </p:tgtEl>
                                        <p:attrNameLst>
                                          <p:attrName>style.visibility</p:attrName>
                                        </p:attrNameLst>
                                      </p:cBhvr>
                                      <p:to>
                                        <p:strVal val="visible"/>
                                      </p:to>
                                    </p:set>
                                    <p:anim calcmode="lin" valueType="num">
                                      <p:cBhvr additive="base">
                                        <p:cTn dur="1000"/>
                                        <p:tgtEl>
                                          <p:spTgt spid="93"/>
                                        </p:tgtEl>
                                        <p:attrNameLst>
                                          <p:attrName>ppt_w</p:attrName>
                                        </p:attrNameLst>
                                      </p:cBhvr>
                                      <p:tavLst>
                                        <p:tav fmla="" tm="0">
                                          <p:val>
                                            <p:strVal val="0"/>
                                          </p:val>
                                        </p:tav>
                                        <p:tav fmla="" tm="100000">
                                          <p:val>
                                            <p:strVal val="#ppt_w"/>
                                          </p:val>
                                        </p:tav>
                                      </p:tavLst>
                                    </p:anim>
                                    <p:anim calcmode="lin" valueType="num">
                                      <p:cBhvr additive="base">
                                        <p:cTn dur="1000"/>
                                        <p:tgtEl>
                                          <p:spTgt spid="9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nvSpPr>
        <p:spPr>
          <a:xfrm>
            <a:off x="1907088" y="0"/>
            <a:ext cx="53298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it" sz="4000">
                <a:latin typeface="Pacifico"/>
                <a:ea typeface="Pacifico"/>
                <a:cs typeface="Pacifico"/>
                <a:sym typeface="Pacifico"/>
              </a:rPr>
              <a:t>Effects</a:t>
            </a:r>
            <a:endParaRPr sz="4000">
              <a:latin typeface="Pacifico"/>
              <a:ea typeface="Pacifico"/>
              <a:cs typeface="Pacifico"/>
              <a:sym typeface="Pacifico"/>
            </a:endParaRPr>
          </a:p>
        </p:txBody>
      </p:sp>
      <p:sp>
        <p:nvSpPr>
          <p:cNvPr id="100" name="Google Shape;100;p17"/>
          <p:cNvSpPr txBox="1"/>
          <p:nvPr/>
        </p:nvSpPr>
        <p:spPr>
          <a:xfrm>
            <a:off x="1333950" y="800412"/>
            <a:ext cx="6476100" cy="21858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2600"/>
              </a:spcBef>
              <a:spcAft>
                <a:spcPts val="0"/>
              </a:spcAft>
              <a:buNone/>
            </a:pPr>
            <a:r>
              <a:rPr b="1" lang="it" sz="2000">
                <a:solidFill>
                  <a:srgbClr val="1B1B1B"/>
                </a:solidFill>
                <a:highlight>
                  <a:srgbClr val="FFFFFF"/>
                </a:highlight>
                <a:latin typeface="EB Garamond"/>
                <a:ea typeface="EB Garamond"/>
                <a:cs typeface="EB Garamond"/>
                <a:sym typeface="EB Garamond"/>
              </a:rPr>
              <a:t>Kids Who are Bullied and Kids Who Bully Others</a:t>
            </a:r>
            <a:endParaRPr b="1" sz="2000">
              <a:solidFill>
                <a:srgbClr val="1B1B1B"/>
              </a:solidFill>
              <a:highlight>
                <a:srgbClr val="FFFFFF"/>
              </a:highlight>
              <a:latin typeface="EB Garamond"/>
              <a:ea typeface="EB Garamond"/>
              <a:cs typeface="EB Garamond"/>
              <a:sym typeface="EB Garamond"/>
            </a:endParaRPr>
          </a:p>
          <a:p>
            <a:pPr indent="0" lvl="0" marL="0" rtl="0" algn="l">
              <a:lnSpc>
                <a:spcPct val="115000"/>
              </a:lnSpc>
              <a:spcBef>
                <a:spcPts val="0"/>
              </a:spcBef>
              <a:spcAft>
                <a:spcPts val="0"/>
              </a:spcAft>
              <a:buNone/>
            </a:pPr>
            <a:r>
              <a:t/>
            </a:r>
            <a:endParaRPr sz="1100"/>
          </a:p>
          <a:p>
            <a:pPr indent="0" lvl="0" marL="0" rtl="0" algn="l">
              <a:lnSpc>
                <a:spcPct val="120000"/>
              </a:lnSpc>
              <a:spcBef>
                <a:spcPts val="2600"/>
              </a:spcBef>
              <a:spcAft>
                <a:spcPts val="0"/>
              </a:spcAft>
              <a:buNone/>
            </a:pPr>
            <a:r>
              <a:t/>
            </a:r>
            <a:endParaRPr b="1" sz="2000">
              <a:solidFill>
                <a:srgbClr val="1B1B1B"/>
              </a:solidFill>
              <a:highlight>
                <a:srgbClr val="FFFFFF"/>
              </a:highlight>
              <a:latin typeface="EB Garamond"/>
              <a:ea typeface="EB Garamond"/>
              <a:cs typeface="EB Garamond"/>
              <a:sym typeface="EB Garamond"/>
            </a:endParaRPr>
          </a:p>
          <a:p>
            <a:pPr indent="0" lvl="0" marL="0" rtl="0" algn="l">
              <a:lnSpc>
                <a:spcPct val="115000"/>
              </a:lnSpc>
              <a:spcBef>
                <a:spcPts val="0"/>
              </a:spcBef>
              <a:spcAft>
                <a:spcPts val="0"/>
              </a:spcAft>
              <a:buNone/>
            </a:pPr>
            <a:r>
              <a:t/>
            </a:r>
            <a:endParaRPr sz="1100"/>
          </a:p>
          <a:p>
            <a:pPr indent="0" lvl="0" marL="0" rtl="0" algn="l">
              <a:spcBef>
                <a:spcPts val="0"/>
              </a:spcBef>
              <a:spcAft>
                <a:spcPts val="0"/>
              </a:spcAft>
              <a:buNone/>
            </a:pPr>
            <a:r>
              <a:t/>
            </a:r>
            <a:endParaRPr>
              <a:latin typeface="Roboto"/>
              <a:ea typeface="Roboto"/>
              <a:cs typeface="Roboto"/>
              <a:sym typeface="Roboto"/>
            </a:endParaRPr>
          </a:p>
        </p:txBody>
      </p:sp>
      <p:sp>
        <p:nvSpPr>
          <p:cNvPr id="101" name="Google Shape;101;p17"/>
          <p:cNvSpPr txBox="1"/>
          <p:nvPr/>
        </p:nvSpPr>
        <p:spPr>
          <a:xfrm>
            <a:off x="1096338" y="1078650"/>
            <a:ext cx="6951300" cy="800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it" sz="2000">
                <a:solidFill>
                  <a:srgbClr val="1B1B1B"/>
                </a:solidFill>
                <a:highlight>
                  <a:srgbClr val="FFFFFF"/>
                </a:highlight>
                <a:latin typeface="EB Garamond"/>
                <a:ea typeface="EB Garamond"/>
                <a:cs typeface="EB Garamond"/>
                <a:sym typeface="EB Garamond"/>
              </a:rPr>
              <a:t>Bullying can affect everyone—those who are bullied, those who bully, and those who witness bullying. </a:t>
            </a:r>
            <a:endParaRPr sz="2000">
              <a:latin typeface="EB Garamond"/>
              <a:ea typeface="EB Garamond"/>
              <a:cs typeface="EB Garamond"/>
              <a:sym typeface="EB Garamond"/>
            </a:endParaRPr>
          </a:p>
        </p:txBody>
      </p:sp>
      <p:sp>
        <p:nvSpPr>
          <p:cNvPr id="102" name="Google Shape;102;p17"/>
          <p:cNvSpPr txBox="1"/>
          <p:nvPr/>
        </p:nvSpPr>
        <p:spPr>
          <a:xfrm>
            <a:off x="889800" y="4306100"/>
            <a:ext cx="73644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2500">
                <a:latin typeface="Pacifico"/>
                <a:ea typeface="Pacifico"/>
                <a:cs typeface="Pacifico"/>
                <a:sym typeface="Pacifico"/>
              </a:rPr>
              <a:t>Is there a relationship between bullying and sucide?</a:t>
            </a:r>
            <a:endParaRPr sz="2500">
              <a:latin typeface="Pacifico"/>
              <a:ea typeface="Pacifico"/>
              <a:cs typeface="Pacifico"/>
              <a:sym typeface="Pacifico"/>
            </a:endParaRPr>
          </a:p>
        </p:txBody>
      </p:sp>
      <p:pic>
        <p:nvPicPr>
          <p:cNvPr id="103" name="Google Shape;103;p17"/>
          <p:cNvPicPr preferRelativeResize="0"/>
          <p:nvPr/>
        </p:nvPicPr>
        <p:blipFill>
          <a:blip r:embed="rId3">
            <a:alphaModFix/>
          </a:blip>
          <a:stretch>
            <a:fillRect/>
          </a:stretch>
        </p:blipFill>
        <p:spPr>
          <a:xfrm>
            <a:off x="1989738" y="800400"/>
            <a:ext cx="5164524" cy="3443026"/>
          </a:xfrm>
          <a:prstGeom prst="rect">
            <a:avLst/>
          </a:prstGeom>
          <a:noFill/>
          <a:ln>
            <a:noFill/>
          </a:ln>
        </p:spPr>
      </p:pic>
    </p:spTree>
  </p:cSld>
  <p:clrMapOvr>
    <a:masterClrMapping/>
  </p:clrMapOvr>
  <mc:AlternateContent>
    <mc:Choice Requires="p14">
      <p:transition spd="slow" p14:dur="1000">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01"/>
                                        </p:tgtEl>
                                      </p:cBhvr>
                                    </p:animEffect>
                                    <p:set>
                                      <p:cBhvr>
                                        <p:cTn dur="1" fill="hold">
                                          <p:stCondLst>
                                            <p:cond delay="1000"/>
                                          </p:stCondLst>
                                        </p:cTn>
                                        <p:tgtEl>
                                          <p:spTgt spid="10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00"/>
                                        </p:tgtEl>
                                      </p:cBhvr>
                                    </p:animEffect>
                                    <p:set>
                                      <p:cBhvr>
                                        <p:cTn dur="1" fill="hold">
                                          <p:stCondLst>
                                            <p:cond delay="1000"/>
                                          </p:stCondLst>
                                        </p:cTn>
                                        <p:tgtEl>
                                          <p:spTgt spid="10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3"/>
                                        </p:tgtEl>
                                        <p:attrNameLst>
                                          <p:attrName>style.visibility</p:attrName>
                                        </p:attrNameLst>
                                      </p:cBhvr>
                                      <p:to>
                                        <p:strVal val="visible"/>
                                      </p:to>
                                    </p:set>
                                    <p:anim calcmode="lin" valueType="num">
                                      <p:cBhvr additive="base">
                                        <p:cTn dur="1000"/>
                                        <p:tgtEl>
                                          <p:spTgt spid="10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