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7" r:id="rId3"/>
    <p:sldId id="258" r:id="rId4"/>
    <p:sldId id="259" r:id="rId5"/>
    <p:sldId id="260" r:id="rId6"/>
    <p:sldId id="262" r:id="rId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26" y="-7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9EAD86F8-E136-4F5B-BF01-E477E16A76FF}" type="datetimeFigureOut">
              <a:rPr lang="it-IT" smtClean="0"/>
              <a:pPr/>
              <a:t>11/04/2021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3B282F5D-F18D-4836-850F-7D312E4EEEC6}" type="slidenum">
              <a:rPr lang="it-IT" smtClean="0"/>
              <a:pPr/>
              <a:t>‹N›</a:t>
            </a:fld>
            <a:endParaRPr lang="it-I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EAD86F8-E136-4F5B-BF01-E477E16A76FF}" type="datetimeFigureOut">
              <a:rPr lang="it-IT" smtClean="0"/>
              <a:pPr/>
              <a:t>11/04/2021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3B282F5D-F18D-4836-850F-7D312E4EEEC6}"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9EAD86F8-E136-4F5B-BF01-E477E16A76FF}" type="datetimeFigureOut">
              <a:rPr lang="it-IT" smtClean="0"/>
              <a:pPr/>
              <a:t>11/04/2021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3B282F5D-F18D-4836-850F-7D312E4EEEC6}" type="slidenum">
              <a:rPr lang="it-IT" smtClean="0"/>
              <a:pPr/>
              <a:t>‹N›</a:t>
            </a:fld>
            <a:endParaRPr lang="it-IT"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9EAD86F8-E136-4F5B-BF01-E477E16A76FF}" type="datetimeFigureOut">
              <a:rPr lang="it-IT" smtClean="0"/>
              <a:pPr/>
              <a:t>11/04/2021</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3B282F5D-F18D-4836-850F-7D312E4EEEC6}" type="slidenum">
              <a:rPr lang="it-IT" smtClean="0"/>
              <a:pPr/>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9EAD86F8-E136-4F5B-BF01-E477E16A76FF}" type="datetimeFigureOut">
              <a:rPr lang="it-IT" smtClean="0"/>
              <a:pPr/>
              <a:t>11/04/2021</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3B282F5D-F18D-4836-850F-7D312E4EEEC6}" type="slidenum">
              <a:rPr lang="it-IT" smtClean="0"/>
              <a:pPr/>
              <a:t>‹N›</a:t>
            </a:fld>
            <a:endParaRPr lang="it-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9EAD86F8-E136-4F5B-BF01-E477E16A76FF}" type="datetimeFigureOut">
              <a:rPr lang="it-IT" smtClean="0"/>
              <a:pPr/>
              <a:t>11/04/2021</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3B282F5D-F18D-4836-850F-7D312E4EEEC6}" type="slidenum">
              <a:rPr lang="it-IT" smtClean="0"/>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9EAD86F8-E136-4F5B-BF01-E477E16A76FF}" type="datetimeFigureOut">
              <a:rPr lang="it-IT" smtClean="0"/>
              <a:pPr/>
              <a:t>11/04/2021</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3B282F5D-F18D-4836-850F-7D312E4EEEC6}" type="slidenum">
              <a:rPr lang="it-IT" smtClean="0"/>
              <a:pPr/>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9EAD86F8-E136-4F5B-BF01-E477E16A76FF}" type="datetimeFigureOut">
              <a:rPr lang="it-IT" smtClean="0"/>
              <a:pPr/>
              <a:t>11/04/2021</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3B282F5D-F18D-4836-850F-7D312E4EEEC6}" type="slidenum">
              <a:rPr lang="it-IT" smtClean="0"/>
              <a:pPr/>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9EAD86F8-E136-4F5B-BF01-E477E16A76FF}" type="datetimeFigureOut">
              <a:rPr lang="it-IT" smtClean="0"/>
              <a:pPr/>
              <a:t>11/04/2021</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3B282F5D-F18D-4836-850F-7D312E4EEEC6}" type="slidenum">
              <a:rPr lang="it-IT" smtClean="0"/>
              <a:pPr/>
              <a:t>‹N›</a:t>
            </a:fld>
            <a:endParaRPr lang="it-I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EAD86F8-E136-4F5B-BF01-E477E16A76FF}" type="datetimeFigureOut">
              <a:rPr lang="it-IT" smtClean="0"/>
              <a:pPr/>
              <a:t>11/04/2021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3B282F5D-F18D-4836-850F-7D312E4EEEC6}"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EAD86F8-E136-4F5B-BF01-E477E16A76FF}" type="datetimeFigureOut">
              <a:rPr lang="it-IT" smtClean="0"/>
              <a:pPr/>
              <a:t>11/04/2021</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3B282F5D-F18D-4836-850F-7D312E4EEEC6}"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t="-2000" b="-2000"/>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AD86F8-E136-4F5B-BF01-E477E16A76FF}" type="datetimeFigureOut">
              <a:rPr lang="it-IT" smtClean="0"/>
              <a:pPr/>
              <a:t>11/04/2021</a:t>
            </a:fld>
            <a:endParaRPr lang="it-IT" dirty="0"/>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282F5D-F18D-4836-850F-7D312E4EEEC6}" type="slidenum">
              <a:rPr lang="it-IT" smtClean="0"/>
              <a:pPr/>
              <a:t>‹N›</a:t>
            </a:fld>
            <a:endParaRPr lang="it-IT"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563888" y="476672"/>
            <a:ext cx="1800200" cy="477054"/>
          </a:xfrm>
          <a:prstGeom prst="rect">
            <a:avLst/>
          </a:prstGeom>
          <a:noFill/>
        </p:spPr>
        <p:txBody>
          <a:bodyPr wrap="square" rtlCol="0">
            <a:spAutoFit/>
          </a:bodyPr>
          <a:lstStyle/>
          <a:p>
            <a:pPr algn="ctr"/>
            <a:r>
              <a:rPr lang="it-IT" sz="2500" b="1" dirty="0" smtClean="0">
                <a:latin typeface="Constantia" pitchFamily="18" charset="0"/>
              </a:rPr>
              <a:t>Bullying</a:t>
            </a:r>
            <a:endParaRPr lang="it-IT" sz="2500" b="1" dirty="0">
              <a:latin typeface="Constantia" pitchFamily="18" charset="0"/>
            </a:endParaRPr>
          </a:p>
        </p:txBody>
      </p:sp>
      <p:sp>
        <p:nvSpPr>
          <p:cNvPr id="5" name="CasellaDiTesto 4"/>
          <p:cNvSpPr txBox="1"/>
          <p:nvPr/>
        </p:nvSpPr>
        <p:spPr>
          <a:xfrm>
            <a:off x="5868144" y="4145012"/>
            <a:ext cx="2808312" cy="2308324"/>
          </a:xfrm>
          <a:prstGeom prst="rect">
            <a:avLst/>
          </a:prstGeom>
          <a:noFill/>
        </p:spPr>
        <p:txBody>
          <a:bodyPr wrap="square" rtlCol="0">
            <a:spAutoFit/>
          </a:bodyPr>
          <a:lstStyle/>
          <a:p>
            <a:pPr>
              <a:buFont typeface="Arial" pitchFamily="34" charset="0"/>
              <a:buChar char="•"/>
            </a:pPr>
            <a:r>
              <a:rPr lang="it-IT" dirty="0">
                <a:latin typeface="Constantia" pitchFamily="18" charset="0"/>
              </a:rPr>
              <a:t>W</a:t>
            </a:r>
            <a:r>
              <a:rPr lang="it-IT" dirty="0" smtClean="0">
                <a:latin typeface="Constantia" pitchFamily="18" charset="0"/>
              </a:rPr>
              <a:t>hat is bullying?</a:t>
            </a:r>
          </a:p>
          <a:p>
            <a:pPr>
              <a:buFont typeface="Arial" pitchFamily="34" charset="0"/>
              <a:buChar char="•"/>
            </a:pPr>
            <a:endParaRPr lang="it-IT" dirty="0">
              <a:latin typeface="Constantia" pitchFamily="18" charset="0"/>
            </a:endParaRPr>
          </a:p>
          <a:p>
            <a:pPr>
              <a:buFont typeface="Arial" pitchFamily="34" charset="0"/>
              <a:buChar char="•"/>
            </a:pPr>
            <a:r>
              <a:rPr lang="it-IT" dirty="0" smtClean="0">
                <a:latin typeface="Constantia" pitchFamily="18" charset="0"/>
              </a:rPr>
              <a:t> Types of bullying</a:t>
            </a:r>
          </a:p>
          <a:p>
            <a:pPr>
              <a:buFont typeface="Arial" pitchFamily="34" charset="0"/>
              <a:buChar char="•"/>
            </a:pPr>
            <a:endParaRPr lang="it-IT" dirty="0">
              <a:latin typeface="Constantia" pitchFamily="18" charset="0"/>
            </a:endParaRPr>
          </a:p>
          <a:p>
            <a:pPr>
              <a:buFont typeface="Arial" pitchFamily="34" charset="0"/>
              <a:buChar char="•"/>
            </a:pPr>
            <a:r>
              <a:rPr lang="it-IT" dirty="0" smtClean="0">
                <a:latin typeface="Constantia" pitchFamily="18" charset="0"/>
              </a:rPr>
              <a:t> </a:t>
            </a:r>
            <a:r>
              <a:rPr lang="it-IT" dirty="0" err="1" smtClean="0">
                <a:latin typeface="Constantia" pitchFamily="18" charset="0"/>
              </a:rPr>
              <a:t>How</a:t>
            </a:r>
            <a:r>
              <a:rPr lang="it-IT" dirty="0" smtClean="0">
                <a:latin typeface="Constantia" pitchFamily="18" charset="0"/>
              </a:rPr>
              <a:t> </a:t>
            </a:r>
            <a:r>
              <a:rPr lang="it-IT" dirty="0" err="1" smtClean="0">
                <a:latin typeface="Constantia" pitchFamily="18" charset="0"/>
              </a:rPr>
              <a:t>to</a:t>
            </a:r>
            <a:r>
              <a:rPr lang="it-IT" dirty="0" smtClean="0">
                <a:latin typeface="Constantia" pitchFamily="18" charset="0"/>
              </a:rPr>
              <a:t> help</a:t>
            </a:r>
          </a:p>
          <a:p>
            <a:pPr>
              <a:buFont typeface="Arial" pitchFamily="34" charset="0"/>
              <a:buChar char="•"/>
            </a:pPr>
            <a:endParaRPr lang="it-IT" dirty="0">
              <a:latin typeface="Constantia" pitchFamily="18" charset="0"/>
            </a:endParaRPr>
          </a:p>
          <a:p>
            <a:pPr>
              <a:buFont typeface="Arial" pitchFamily="34" charset="0"/>
              <a:buChar char="•"/>
            </a:pPr>
            <a:r>
              <a:rPr lang="it-IT" dirty="0" err="1" smtClean="0">
                <a:latin typeface="Constantia" pitchFamily="18" charset="0"/>
              </a:rPr>
              <a:t>How</a:t>
            </a:r>
            <a:r>
              <a:rPr lang="it-IT" dirty="0" smtClean="0">
                <a:latin typeface="Constantia" pitchFamily="18" charset="0"/>
              </a:rPr>
              <a:t> </a:t>
            </a:r>
            <a:r>
              <a:rPr lang="it-IT" dirty="0" err="1" smtClean="0">
                <a:latin typeface="Constantia" pitchFamily="18" charset="0"/>
              </a:rPr>
              <a:t>bullying</a:t>
            </a:r>
            <a:r>
              <a:rPr lang="it-IT" dirty="0" smtClean="0">
                <a:latin typeface="Constantia" pitchFamily="18" charset="0"/>
              </a:rPr>
              <a:t> </a:t>
            </a:r>
            <a:r>
              <a:rPr lang="it-IT" dirty="0" err="1" smtClean="0">
                <a:latin typeface="Constantia" pitchFamily="18" charset="0"/>
              </a:rPr>
              <a:t>changes</a:t>
            </a:r>
            <a:r>
              <a:rPr lang="it-IT" dirty="0" smtClean="0">
                <a:latin typeface="Constantia" pitchFamily="18" charset="0"/>
              </a:rPr>
              <a:t> </a:t>
            </a:r>
            <a:r>
              <a:rPr lang="it-IT" dirty="0" err="1" smtClean="0">
                <a:latin typeface="Constantia" pitchFamily="18" charset="0"/>
              </a:rPr>
              <a:t>with</a:t>
            </a:r>
            <a:r>
              <a:rPr lang="it-IT" dirty="0" smtClean="0">
                <a:latin typeface="Constantia" pitchFamily="18" charset="0"/>
              </a:rPr>
              <a:t> </a:t>
            </a:r>
            <a:r>
              <a:rPr lang="it-IT" dirty="0" err="1" smtClean="0">
                <a:latin typeface="Constantia" pitchFamily="18" charset="0"/>
              </a:rPr>
              <a:t>age</a:t>
            </a:r>
            <a:endParaRPr lang="it-IT" dirty="0">
              <a:latin typeface="Constantia" pitchFamily="18" charset="0"/>
            </a:endParaRPr>
          </a:p>
        </p:txBody>
      </p:sp>
      <p:sp>
        <p:nvSpPr>
          <p:cNvPr id="6" name="CasellaDiTesto 5"/>
          <p:cNvSpPr txBox="1"/>
          <p:nvPr/>
        </p:nvSpPr>
        <p:spPr>
          <a:xfrm>
            <a:off x="539552" y="1412776"/>
            <a:ext cx="1944216" cy="1477328"/>
          </a:xfrm>
          <a:prstGeom prst="rect">
            <a:avLst/>
          </a:prstGeom>
          <a:noFill/>
        </p:spPr>
        <p:txBody>
          <a:bodyPr wrap="square" rtlCol="0">
            <a:spAutoFit/>
          </a:bodyPr>
          <a:lstStyle/>
          <a:p>
            <a:r>
              <a:rPr lang="it-IT" dirty="0" smtClean="0">
                <a:latin typeface="Constantia" pitchFamily="18" charset="0"/>
              </a:rPr>
              <a:t>Cristina Bassi </a:t>
            </a:r>
          </a:p>
          <a:p>
            <a:r>
              <a:rPr lang="it-IT" dirty="0" smtClean="0">
                <a:latin typeface="Constantia" pitchFamily="18" charset="0"/>
              </a:rPr>
              <a:t>Giulia Blandino</a:t>
            </a:r>
          </a:p>
          <a:p>
            <a:endParaRPr lang="it-IT" dirty="0" smtClean="0">
              <a:latin typeface="Constantia" pitchFamily="18" charset="0"/>
            </a:endParaRPr>
          </a:p>
          <a:p>
            <a:r>
              <a:rPr lang="it-IT" dirty="0" smtClean="0">
                <a:latin typeface="Constantia" pitchFamily="18" charset="0"/>
              </a:rPr>
              <a:t>IIIAL</a:t>
            </a:r>
          </a:p>
          <a:p>
            <a:r>
              <a:rPr lang="it-IT" dirty="0" smtClean="0">
                <a:latin typeface="Constantia" pitchFamily="18" charset="0"/>
              </a:rPr>
              <a:t>A.S. 2020/2021</a:t>
            </a:r>
            <a:endParaRPr lang="it-IT" dirty="0">
              <a:latin typeface="Constantia" pitchFamily="18" charset="0"/>
            </a:endParaRPr>
          </a:p>
        </p:txBody>
      </p:sp>
      <p:pic>
        <p:nvPicPr>
          <p:cNvPr id="14338" name="Picture 2" descr="Educare.it - A proposito del bullismo"/>
          <p:cNvPicPr>
            <a:picLocks noChangeAspect="1" noChangeArrowheads="1"/>
          </p:cNvPicPr>
          <p:nvPr/>
        </p:nvPicPr>
        <p:blipFill>
          <a:blip r:embed="rId2" cstate="print"/>
          <a:srcRect r="9347" b="-151"/>
          <a:stretch>
            <a:fillRect/>
          </a:stretch>
        </p:blipFill>
        <p:spPr bwMode="auto">
          <a:xfrm>
            <a:off x="648073" y="4581128"/>
            <a:ext cx="3491879" cy="1879996"/>
          </a:xfrm>
          <a:prstGeom prst="rect">
            <a:avLst/>
          </a:prstGeom>
          <a:noFill/>
        </p:spPr>
      </p:pic>
      <p:pic>
        <p:nvPicPr>
          <p:cNvPr id="14340" name="Picture 4" descr="cyber-bullying-122156_960_720 - Codacons Lombardia associazione per la  difesa dei consumatori"/>
          <p:cNvPicPr>
            <a:picLocks noChangeAspect="1" noChangeArrowheads="1"/>
          </p:cNvPicPr>
          <p:nvPr/>
        </p:nvPicPr>
        <p:blipFill>
          <a:blip r:embed="rId3" cstate="print"/>
          <a:srcRect/>
          <a:stretch>
            <a:fillRect/>
          </a:stretch>
        </p:blipFill>
        <p:spPr bwMode="auto">
          <a:xfrm>
            <a:off x="4572000" y="1052736"/>
            <a:ext cx="2736304" cy="273630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9" name="Picture 7" descr="Children Laughing And Pointing At The Shy Girl In Glasses School Bullying  Outline Doodle Drawing - Immagini vettoriali stock e altre immagini di  Abuso - iStock"/>
          <p:cNvPicPr>
            <a:picLocks noChangeAspect="1" noChangeArrowheads="1"/>
          </p:cNvPicPr>
          <p:nvPr/>
        </p:nvPicPr>
        <p:blipFill>
          <a:blip r:embed="rId2" cstate="print"/>
          <a:srcRect r="4777"/>
          <a:stretch>
            <a:fillRect/>
          </a:stretch>
        </p:blipFill>
        <p:spPr bwMode="auto">
          <a:xfrm>
            <a:off x="6372200" y="548680"/>
            <a:ext cx="2771800" cy="2036415"/>
          </a:xfrm>
          <a:prstGeom prst="rect">
            <a:avLst/>
          </a:prstGeom>
          <a:noFill/>
        </p:spPr>
      </p:pic>
      <p:sp>
        <p:nvSpPr>
          <p:cNvPr id="4" name="CasellaDiTesto 3"/>
          <p:cNvSpPr txBox="1"/>
          <p:nvPr/>
        </p:nvSpPr>
        <p:spPr>
          <a:xfrm>
            <a:off x="2483768" y="359658"/>
            <a:ext cx="4104456" cy="477054"/>
          </a:xfrm>
          <a:prstGeom prst="rect">
            <a:avLst/>
          </a:prstGeom>
          <a:noFill/>
        </p:spPr>
        <p:txBody>
          <a:bodyPr wrap="square" rtlCol="0">
            <a:spAutoFit/>
          </a:bodyPr>
          <a:lstStyle/>
          <a:p>
            <a:pPr algn="ctr"/>
            <a:r>
              <a:rPr lang="it-IT" sz="2500" b="1" dirty="0" smtClean="0">
                <a:latin typeface="Constantia" pitchFamily="18" charset="0"/>
              </a:rPr>
              <a:t>What is bullying?</a:t>
            </a:r>
            <a:endParaRPr lang="it-IT" sz="2500" b="1" dirty="0">
              <a:latin typeface="Constantia" pitchFamily="18" charset="0"/>
            </a:endParaRPr>
          </a:p>
        </p:txBody>
      </p:sp>
      <p:sp>
        <p:nvSpPr>
          <p:cNvPr id="11" name="Esplosione 1 10"/>
          <p:cNvSpPr/>
          <p:nvPr/>
        </p:nvSpPr>
        <p:spPr>
          <a:xfrm>
            <a:off x="1403648" y="836712"/>
            <a:ext cx="6408712" cy="4320480"/>
          </a:xfrm>
          <a:prstGeom prst="irregularSeal1">
            <a:avLst/>
          </a:prstGeom>
          <a:solidFill>
            <a:schemeClr val="bg1"/>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8433" name="Rectangle 1"/>
          <p:cNvSpPr>
            <a:spLocks noChangeArrowheads="1"/>
          </p:cNvSpPr>
          <p:nvPr/>
        </p:nvSpPr>
        <p:spPr bwMode="auto">
          <a:xfrm>
            <a:off x="2123728" y="2239704"/>
            <a:ext cx="468052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“The term bullying designates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a set of </a:t>
            </a:r>
            <a:r>
              <a:rPr kumimoji="0" lang="en-GB" b="1"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behaviours</a:t>
            </a: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 in which someone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 </a:t>
            </a:r>
            <a:r>
              <a:rPr kumimoji="0" lang="en-GB" b="1"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repeatedly</a:t>
            </a: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 does or says things</a:t>
            </a:r>
            <a:r>
              <a:rPr kumimoji="0" lang="en-GB" b="0" i="0" u="none" strike="noStrike" cap="none" normalizeH="0" dirty="0" smtClean="0">
                <a:ln>
                  <a:noFill/>
                </a:ln>
                <a:solidFill>
                  <a:schemeClr val="tx1"/>
                </a:solidFill>
                <a:effectLst/>
                <a:latin typeface="Constantia" pitchFamily="18" charset="0"/>
                <a:ea typeface="Calibri" pitchFamily="34" charset="0"/>
                <a:cs typeface="Calibri" pitchFamily="34" charset="0"/>
              </a:rPr>
              <a:t> </a:t>
            </a: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in order to have </a:t>
            </a:r>
            <a:r>
              <a:rPr kumimoji="0" lang="en-GB" b="1"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power over another person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or to dominate them.”</a:t>
            </a:r>
            <a:endParaRPr kumimoji="0" lang="it-IT" b="0" i="0" u="none" strike="noStrike" cap="none" normalizeH="0" baseline="0" dirty="0" smtClean="0">
              <a:ln>
                <a:noFill/>
              </a:ln>
              <a:solidFill>
                <a:schemeClr val="tx1"/>
              </a:solidFill>
              <a:effectLst/>
              <a:latin typeface="Constantia" pitchFamily="18" charset="0"/>
              <a:cs typeface="Arial" pitchFamily="34" charset="0"/>
            </a:endParaRPr>
          </a:p>
        </p:txBody>
      </p:sp>
      <p:sp>
        <p:nvSpPr>
          <p:cNvPr id="12" name="Rettangolo 11"/>
          <p:cNvSpPr/>
          <p:nvPr/>
        </p:nvSpPr>
        <p:spPr>
          <a:xfrm>
            <a:off x="179512" y="4532927"/>
            <a:ext cx="3600400" cy="1200329"/>
          </a:xfrm>
          <a:prstGeom prst="rect">
            <a:avLst/>
          </a:prstGeom>
        </p:spPr>
        <p:txBody>
          <a:bodyPr wrap="square">
            <a:spAutoFit/>
          </a:bodyPr>
          <a:lstStyle/>
          <a:p>
            <a:pPr lvl="0" algn="ctr" eaLnBrk="0" fontAlgn="base" hangingPunct="0">
              <a:spcBef>
                <a:spcPct val="0"/>
              </a:spcBef>
              <a:spcAft>
                <a:spcPct val="0"/>
              </a:spcAft>
            </a:pP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It</a:t>
            </a:r>
            <a:r>
              <a:rPr kumimoji="0" lang="en-GB" b="0" i="0" u="none" strike="noStrike" cap="none" normalizeH="0" dirty="0" smtClean="0">
                <a:ln>
                  <a:noFill/>
                </a:ln>
                <a:solidFill>
                  <a:schemeClr val="tx1"/>
                </a:solidFill>
                <a:effectLst/>
                <a:latin typeface="Constantia" pitchFamily="18" charset="0"/>
                <a:ea typeface="Calibri" pitchFamily="34" charset="0"/>
                <a:cs typeface="Calibri" pitchFamily="34" charset="0"/>
              </a:rPr>
              <a:t> </a:t>
            </a: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includes both the behaviours of the "</a:t>
            </a:r>
            <a:r>
              <a:rPr kumimoji="0" lang="en-GB" b="0" i="0" u="sng" strike="noStrike" cap="none" normalizeH="0" baseline="0" dirty="0" smtClean="0">
                <a:ln>
                  <a:noFill/>
                </a:ln>
                <a:solidFill>
                  <a:schemeClr val="tx1"/>
                </a:solidFill>
                <a:effectLst/>
                <a:latin typeface="Constantia" pitchFamily="18" charset="0"/>
                <a:ea typeface="Calibri" pitchFamily="34" charset="0"/>
                <a:cs typeface="Calibri" pitchFamily="34" charset="0"/>
              </a:rPr>
              <a:t>persecutor</a:t>
            </a: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 and those of the "</a:t>
            </a:r>
            <a:r>
              <a:rPr kumimoji="0" lang="en-GB" b="0" i="0" u="sng" strike="noStrike" cap="none" normalizeH="0" baseline="0" dirty="0" smtClean="0">
                <a:ln>
                  <a:noFill/>
                </a:ln>
                <a:solidFill>
                  <a:schemeClr val="tx1"/>
                </a:solidFill>
                <a:effectLst/>
                <a:latin typeface="Constantia" pitchFamily="18" charset="0"/>
                <a:ea typeface="Calibri" pitchFamily="34" charset="0"/>
                <a:cs typeface="Calibri" pitchFamily="34" charset="0"/>
              </a:rPr>
              <a:t>victim</a:t>
            </a: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 placing the relationship at the centre of attention.</a:t>
            </a:r>
            <a:endParaRPr kumimoji="0" lang="en-GB" b="0" i="0" u="none" strike="noStrike" cap="none" normalizeH="0" baseline="0" dirty="0" smtClean="0">
              <a:ln>
                <a:noFill/>
              </a:ln>
              <a:solidFill>
                <a:schemeClr val="tx1"/>
              </a:solidFill>
              <a:effectLst/>
              <a:latin typeface="Constantia" pitchFamily="18" charset="0"/>
              <a:cs typeface="Arial" pitchFamily="34" charset="0"/>
            </a:endParaRPr>
          </a:p>
        </p:txBody>
      </p:sp>
      <p:sp>
        <p:nvSpPr>
          <p:cNvPr id="18440" name="Rectangle 8"/>
          <p:cNvSpPr>
            <a:spLocks noChangeArrowheads="1"/>
          </p:cNvSpPr>
          <p:nvPr/>
        </p:nvSpPr>
        <p:spPr bwMode="auto">
          <a:xfrm>
            <a:off x="5436096" y="4653136"/>
            <a:ext cx="3563888"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i="1" dirty="0">
                <a:latin typeface="Constantia" pitchFamily="18" charset="0"/>
                <a:ea typeface="Calibri" pitchFamily="34" charset="0"/>
                <a:cs typeface="Calibri" pitchFamily="34" charset="0"/>
              </a:rPr>
              <a:t>F</a:t>
            </a:r>
            <a:r>
              <a:rPr kumimoji="0" lang="en-GB" b="0" i="1" u="none" strike="noStrike" cap="none" normalizeH="0" baseline="0" dirty="0" smtClean="0">
                <a:ln>
                  <a:noFill/>
                </a:ln>
                <a:solidFill>
                  <a:schemeClr val="tx1"/>
                </a:solidFill>
                <a:effectLst/>
                <a:latin typeface="Constantia" pitchFamily="18" charset="0"/>
                <a:ea typeface="Calibri" pitchFamily="34" charset="0"/>
                <a:cs typeface="Calibri" pitchFamily="34" charset="0"/>
              </a:rPr>
              <a:t>actors characterizing bullying</a:t>
            </a: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a:t>
            </a:r>
            <a:endParaRPr kumimoji="0" lang="it-IT" b="0" i="0" u="none" strike="noStrike" cap="none" normalizeH="0" baseline="0" dirty="0" smtClean="0">
              <a:ln>
                <a:noFill/>
              </a:ln>
              <a:solidFill>
                <a:schemeClr val="tx1"/>
              </a:solidFill>
              <a:effectLst/>
              <a:latin typeface="Constant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Courier New" pitchFamily="49" charset="0"/>
              <a:buChar char="o"/>
              <a:tabLst/>
            </a:pP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 Intention to </a:t>
            </a:r>
            <a:r>
              <a:rPr kumimoji="0" lang="en-GB" b="1"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harm</a:t>
            </a: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 and </a:t>
            </a:r>
            <a:r>
              <a:rPr kumimoji="0" lang="en-GB" b="1"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lack</a:t>
            </a: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 of          </a:t>
            </a:r>
            <a:r>
              <a:rPr kumimoji="0" lang="en-GB" b="1"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compassion</a:t>
            </a:r>
            <a:endParaRPr kumimoji="0" lang="it-IT" b="1" i="0" u="none" strike="noStrike" cap="none" normalizeH="0" baseline="0" dirty="0" smtClean="0">
              <a:ln>
                <a:noFill/>
              </a:ln>
              <a:solidFill>
                <a:schemeClr val="tx1"/>
              </a:solidFill>
              <a:effectLst/>
              <a:latin typeface="Constant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Courier New" pitchFamily="49" charset="0"/>
              <a:buChar char="o"/>
              <a:tabLst/>
            </a:pP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 </a:t>
            </a:r>
            <a:r>
              <a:rPr kumimoji="0" lang="en-GB" b="0" i="0" u="sng" strike="noStrike" cap="none" normalizeH="0" baseline="0" dirty="0" smtClean="0">
                <a:ln>
                  <a:noFill/>
                </a:ln>
                <a:solidFill>
                  <a:schemeClr val="tx1"/>
                </a:solidFill>
                <a:latin typeface="Constantia" pitchFamily="18" charset="0"/>
                <a:ea typeface="Calibri" pitchFamily="34" charset="0"/>
                <a:cs typeface="Calibri" pitchFamily="34" charset="0"/>
              </a:rPr>
              <a:t>Intensity</a:t>
            </a:r>
            <a:r>
              <a:rPr kumimoji="0" lang="en-GB" b="0" i="0" u="none" strike="noStrike" cap="none" normalizeH="0" baseline="0" dirty="0" smtClean="0">
                <a:ln>
                  <a:noFill/>
                </a:ln>
                <a:solidFill>
                  <a:schemeClr val="tx1"/>
                </a:solidFill>
                <a:latin typeface="Constantia" pitchFamily="18" charset="0"/>
                <a:ea typeface="Calibri" pitchFamily="34" charset="0"/>
                <a:cs typeface="Calibri" pitchFamily="34" charset="0"/>
              </a:rPr>
              <a:t> </a:t>
            </a: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and </a:t>
            </a:r>
            <a:r>
              <a:rPr kumimoji="0" lang="en-GB" b="0" i="0" u="sng" strike="noStrike" cap="none" normalizeH="0" baseline="0" dirty="0" smtClean="0">
                <a:ln>
                  <a:noFill/>
                </a:ln>
                <a:solidFill>
                  <a:schemeClr val="tx1"/>
                </a:solidFill>
                <a:effectLst/>
                <a:latin typeface="Constantia" pitchFamily="18" charset="0"/>
                <a:ea typeface="Calibri" pitchFamily="34" charset="0"/>
                <a:cs typeface="Calibri" pitchFamily="34" charset="0"/>
              </a:rPr>
              <a:t>duration</a:t>
            </a:r>
            <a:endParaRPr kumimoji="0" lang="it-IT" b="0" i="0" u="sng" strike="noStrike" cap="none" normalizeH="0" baseline="0" dirty="0" smtClean="0">
              <a:ln>
                <a:noFill/>
              </a:ln>
              <a:solidFill>
                <a:schemeClr val="tx1"/>
              </a:solidFill>
              <a:effectLst/>
              <a:latin typeface="Constant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Courier New" pitchFamily="49" charset="0"/>
              <a:buChar char="o"/>
              <a:tabLst/>
            </a:pP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 </a:t>
            </a:r>
            <a:r>
              <a:rPr kumimoji="0" lang="en-GB" b="1"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Power</a:t>
            </a: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 of the </a:t>
            </a:r>
            <a:r>
              <a:rPr kumimoji="0" lang="en-GB" b="1"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bully</a:t>
            </a:r>
            <a:endParaRPr kumimoji="0" lang="it-IT" b="1" i="0" u="none" strike="noStrike" cap="none" normalizeH="0" baseline="0" dirty="0" smtClean="0">
              <a:ln>
                <a:noFill/>
              </a:ln>
              <a:solidFill>
                <a:schemeClr val="tx1"/>
              </a:solidFill>
              <a:effectLst/>
              <a:latin typeface="Constant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Courier New" pitchFamily="49" charset="0"/>
              <a:buChar char="o"/>
              <a:tabLst/>
            </a:pP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 </a:t>
            </a:r>
            <a:r>
              <a:rPr kumimoji="0" lang="en-GB" b="0" i="0" u="sng" strike="noStrike" cap="none" normalizeH="0" baseline="0" dirty="0" smtClean="0">
                <a:ln>
                  <a:noFill/>
                </a:ln>
                <a:solidFill>
                  <a:schemeClr val="tx1"/>
                </a:solidFill>
                <a:effectLst/>
                <a:latin typeface="Constantia" pitchFamily="18" charset="0"/>
                <a:ea typeface="Calibri" pitchFamily="34" charset="0"/>
                <a:cs typeface="Calibri" pitchFamily="34" charset="0"/>
              </a:rPr>
              <a:t>Vulnerability</a:t>
            </a: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 of the </a:t>
            </a:r>
            <a:r>
              <a:rPr kumimoji="0" lang="en-GB" b="0" i="0" u="sng" strike="noStrike" cap="none" normalizeH="0" baseline="0" dirty="0" smtClean="0">
                <a:ln>
                  <a:noFill/>
                </a:ln>
                <a:solidFill>
                  <a:schemeClr val="tx1"/>
                </a:solidFill>
                <a:effectLst/>
                <a:latin typeface="Constantia" pitchFamily="18" charset="0"/>
                <a:ea typeface="Calibri" pitchFamily="34" charset="0"/>
                <a:cs typeface="Calibri" pitchFamily="34" charset="0"/>
              </a:rPr>
              <a:t>victim</a:t>
            </a:r>
            <a:endParaRPr kumimoji="0" lang="it-IT" b="0" i="0" u="sng" strike="noStrike" cap="none" normalizeH="0" baseline="0" dirty="0" smtClean="0">
              <a:ln>
                <a:noFill/>
              </a:ln>
              <a:solidFill>
                <a:schemeClr val="tx1"/>
              </a:solidFill>
              <a:effectLst/>
              <a:latin typeface="Constant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Courier New" pitchFamily="49" charset="0"/>
              <a:buChar char="o"/>
              <a:tabLst/>
            </a:pP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 </a:t>
            </a:r>
            <a:r>
              <a:rPr kumimoji="0" lang="en-GB" b="1"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Lack</a:t>
            </a:r>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 of </a:t>
            </a:r>
            <a:r>
              <a:rPr kumimoji="0" lang="en-GB" b="1"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support</a:t>
            </a:r>
            <a:endParaRPr kumimoji="0" lang="en-GB" b="1" i="0" u="none" strike="noStrike" cap="none" normalizeH="0" baseline="0" dirty="0" smtClean="0">
              <a:ln>
                <a:noFill/>
              </a:ln>
              <a:solidFill>
                <a:schemeClr val="tx1"/>
              </a:solidFill>
              <a:effectLst/>
              <a:latin typeface="Constantia" pitchFamily="18" charset="0"/>
              <a:cs typeface="Arial" pitchFamily="34" charset="0"/>
            </a:endParaRPr>
          </a:p>
        </p:txBody>
      </p:sp>
      <p:sp>
        <p:nvSpPr>
          <p:cNvPr id="15" name="CasellaDiTesto 14"/>
          <p:cNvSpPr txBox="1"/>
          <p:nvPr/>
        </p:nvSpPr>
        <p:spPr>
          <a:xfrm>
            <a:off x="251520" y="5746030"/>
            <a:ext cx="3528392" cy="923330"/>
          </a:xfrm>
          <a:prstGeom prst="rect">
            <a:avLst/>
          </a:prstGeom>
          <a:noFill/>
        </p:spPr>
        <p:txBody>
          <a:bodyPr wrap="square" rtlCol="0">
            <a:spAutoFit/>
          </a:bodyPr>
          <a:lstStyle/>
          <a:p>
            <a:r>
              <a:rPr kumimoji="0" lang="en-GB"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Often it is underrated and confused with </a:t>
            </a:r>
            <a:r>
              <a:rPr kumimoji="0" lang="en-GB" b="0" i="0" u="sng" strike="noStrike" cap="none" normalizeH="0" baseline="0" dirty="0" smtClean="0">
                <a:ln>
                  <a:noFill/>
                </a:ln>
                <a:solidFill>
                  <a:schemeClr val="tx1"/>
                </a:solidFill>
                <a:effectLst/>
                <a:latin typeface="Constantia" pitchFamily="18" charset="0"/>
                <a:ea typeface="Calibri" pitchFamily="34" charset="0"/>
                <a:cs typeface="Calibri" pitchFamily="34" charset="0"/>
              </a:rPr>
              <a:t>normal conflicts between peers.</a:t>
            </a:r>
            <a:endParaRPr lang="it-IT" u="sng"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699792" y="359658"/>
            <a:ext cx="3672408" cy="477054"/>
          </a:xfrm>
          <a:prstGeom prst="rect">
            <a:avLst/>
          </a:prstGeom>
          <a:noFill/>
        </p:spPr>
        <p:txBody>
          <a:bodyPr wrap="square" rtlCol="0">
            <a:spAutoFit/>
          </a:bodyPr>
          <a:lstStyle/>
          <a:p>
            <a:pPr algn="ctr"/>
            <a:r>
              <a:rPr lang="it-IT" sz="2500" b="1" dirty="0" err="1" smtClean="0">
                <a:latin typeface="Constantia" pitchFamily="18" charset="0"/>
              </a:rPr>
              <a:t>Types</a:t>
            </a:r>
            <a:r>
              <a:rPr lang="it-IT" sz="2500" b="1" dirty="0" smtClean="0">
                <a:latin typeface="Constantia" pitchFamily="18" charset="0"/>
              </a:rPr>
              <a:t> </a:t>
            </a:r>
            <a:r>
              <a:rPr lang="it-IT" sz="2500" b="1" dirty="0" err="1" smtClean="0">
                <a:latin typeface="Constantia" pitchFamily="18" charset="0"/>
              </a:rPr>
              <a:t>of</a:t>
            </a:r>
            <a:r>
              <a:rPr lang="it-IT" sz="2500" b="1" dirty="0" smtClean="0">
                <a:latin typeface="Constantia" pitchFamily="18" charset="0"/>
              </a:rPr>
              <a:t> </a:t>
            </a:r>
            <a:r>
              <a:rPr lang="it-IT" sz="2500" b="1" dirty="0" err="1" smtClean="0">
                <a:latin typeface="Constantia" pitchFamily="18" charset="0"/>
              </a:rPr>
              <a:t>bullying</a:t>
            </a:r>
            <a:endParaRPr lang="it-IT" sz="2500" b="1" dirty="0">
              <a:latin typeface="Constantia" pitchFamily="18" charset="0"/>
            </a:endParaRPr>
          </a:p>
        </p:txBody>
      </p:sp>
      <p:sp>
        <p:nvSpPr>
          <p:cNvPr id="17409" name="Rectangle 1"/>
          <p:cNvSpPr>
            <a:spLocks noChangeArrowheads="1"/>
          </p:cNvSpPr>
          <p:nvPr/>
        </p:nvSpPr>
        <p:spPr bwMode="auto">
          <a:xfrm>
            <a:off x="72008" y="980729"/>
            <a:ext cx="5436096"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457200" algn="l"/>
              </a:tabLst>
            </a:pPr>
            <a:r>
              <a:rPr kumimoji="0" lang="en-GB"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There are four types of bullying:</a:t>
            </a:r>
          </a:p>
          <a:p>
            <a:pPr marL="0" marR="0" lvl="0" indent="0" algn="l" defTabSz="914400" rtl="0" eaLnBrk="1" fontAlgn="base" latinLnBrk="0" hangingPunct="1">
              <a:lnSpc>
                <a:spcPct val="100000"/>
              </a:lnSpc>
              <a:spcBef>
                <a:spcPct val="0"/>
              </a:spcBef>
              <a:spcAft>
                <a:spcPct val="0"/>
              </a:spcAft>
              <a:buClrTx/>
              <a:buSzTx/>
              <a:buFontTx/>
              <a:buNone/>
              <a:tabLst>
                <a:tab pos="457200" algn="l"/>
              </a:tabLst>
            </a:pPr>
            <a:endParaRPr kumimoji="0" lang="it-IT" sz="1600" b="0" i="0" u="none" strike="noStrike" cap="none" normalizeH="0" baseline="0" dirty="0" smtClean="0">
              <a:ln>
                <a:noFill/>
              </a:ln>
              <a:solidFill>
                <a:schemeClr val="tx1"/>
              </a:solidFill>
              <a:effectLst/>
              <a:latin typeface="Constant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GB" sz="1600" b="1"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Verbal bullying</a:t>
            </a:r>
            <a:r>
              <a:rPr kumimoji="0" lang="en-GB"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 is saying or writing mean things. </a:t>
            </a:r>
          </a:p>
          <a:p>
            <a:pPr marL="0" marR="0" lvl="0" indent="0" algn="l" defTabSz="914400" rtl="0" eaLnBrk="0" fontAlgn="base" latinLnBrk="0" hangingPunct="0">
              <a:lnSpc>
                <a:spcPct val="100000"/>
              </a:lnSpc>
              <a:spcBef>
                <a:spcPct val="0"/>
              </a:spcBef>
              <a:spcAft>
                <a:spcPct val="0"/>
              </a:spcAft>
              <a:buClrTx/>
              <a:buSzTx/>
              <a:tabLst>
                <a:tab pos="457200" algn="l"/>
              </a:tabLst>
            </a:pP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It</a:t>
            </a:r>
            <a:r>
              <a:rPr kumimoji="0" lang="it-IT"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 </a:t>
            </a: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includes</a:t>
            </a:r>
            <a:r>
              <a:rPr kumimoji="0" lang="it-IT"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a:t>
            </a:r>
            <a:endParaRPr kumimoji="0" lang="it-IT" sz="1600" b="0" i="0" u="none" strike="noStrike" cap="none" normalizeH="0" baseline="0" dirty="0" smtClean="0">
              <a:ln>
                <a:noFill/>
              </a:ln>
              <a:solidFill>
                <a:schemeClr val="tx1"/>
              </a:solidFill>
              <a:effectLst/>
              <a:latin typeface="Constantia" pitchFamily="18" charset="0"/>
              <a:cs typeface="Arial" pitchFamily="34" charset="0"/>
            </a:endParaRPr>
          </a:p>
          <a:p>
            <a:pPr marL="457200" marR="0" lvl="1" indent="0" algn="l" defTabSz="914400" rtl="0" eaLnBrk="0" fontAlgn="base" latinLnBrk="0" hangingPunct="0">
              <a:lnSpc>
                <a:spcPct val="100000"/>
              </a:lnSpc>
              <a:spcBef>
                <a:spcPct val="0"/>
              </a:spcBef>
              <a:spcAft>
                <a:spcPct val="0"/>
              </a:spcAft>
              <a:buClrTx/>
              <a:buSzPct val="100000"/>
              <a:buFont typeface="Symbol" pitchFamily="18" charset="2"/>
              <a:buChar char=""/>
              <a:tabLst>
                <a:tab pos="457200" algn="l"/>
              </a:tabLst>
            </a:pP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Teasing</a:t>
            </a:r>
            <a:endParaRPr kumimoji="0" lang="it-IT" sz="1600" b="0" i="0" u="none" strike="noStrike" cap="none" normalizeH="0" baseline="0" dirty="0" smtClean="0">
              <a:ln>
                <a:noFill/>
              </a:ln>
              <a:solidFill>
                <a:srgbClr val="1B1B1B"/>
              </a:solidFill>
              <a:effectLst/>
              <a:latin typeface="Constantia" pitchFamily="18" charset="0"/>
              <a:ea typeface="Calibri" pitchFamily="34" charset="0"/>
              <a:cs typeface="Times New Roman" pitchFamily="18" charset="0"/>
            </a:endParaRPr>
          </a:p>
          <a:p>
            <a:pPr marL="457200" marR="0" lvl="1" indent="0" algn="l" defTabSz="914400" rtl="0" eaLnBrk="0" fontAlgn="base" latinLnBrk="0" hangingPunct="0">
              <a:lnSpc>
                <a:spcPct val="100000"/>
              </a:lnSpc>
              <a:spcBef>
                <a:spcPct val="0"/>
              </a:spcBef>
              <a:spcAft>
                <a:spcPct val="0"/>
              </a:spcAft>
              <a:buClrTx/>
              <a:buSzPct val="100000"/>
              <a:buFont typeface="Symbol" pitchFamily="18" charset="2"/>
              <a:buChar char=""/>
              <a:tabLst>
                <a:tab pos="457200" algn="l"/>
              </a:tabLst>
            </a:pP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Name-calling</a:t>
            </a:r>
            <a:endParaRPr kumimoji="0" lang="it-IT" sz="1600" b="0" i="0" u="none" strike="noStrike" cap="none" normalizeH="0" baseline="0" dirty="0" smtClean="0">
              <a:ln>
                <a:noFill/>
              </a:ln>
              <a:solidFill>
                <a:srgbClr val="1B1B1B"/>
              </a:solidFill>
              <a:effectLst/>
              <a:latin typeface="Constantia" pitchFamily="18" charset="0"/>
              <a:ea typeface="Calibri" pitchFamily="34" charset="0"/>
              <a:cs typeface="Times New Roman" pitchFamily="18" charset="0"/>
            </a:endParaRPr>
          </a:p>
          <a:p>
            <a:pPr marL="457200" marR="0" lvl="1" indent="0" algn="l" defTabSz="914400" rtl="0" eaLnBrk="0" fontAlgn="base" latinLnBrk="0" hangingPunct="0">
              <a:lnSpc>
                <a:spcPct val="100000"/>
              </a:lnSpc>
              <a:spcBef>
                <a:spcPct val="0"/>
              </a:spcBef>
              <a:spcAft>
                <a:spcPct val="0"/>
              </a:spcAft>
              <a:buClrTx/>
              <a:buSzPct val="100000"/>
              <a:buFont typeface="Symbol" pitchFamily="18" charset="2"/>
              <a:buChar char=""/>
              <a:tabLst>
                <a:tab pos="457200" algn="l"/>
              </a:tabLst>
            </a:pPr>
            <a:r>
              <a:rPr kumimoji="0" lang="it-IT"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Inappropriate </a:t>
            </a: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sexual</a:t>
            </a:r>
            <a:r>
              <a:rPr kumimoji="0" lang="it-IT"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 </a:t>
            </a: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comments</a:t>
            </a:r>
            <a:endParaRPr kumimoji="0" lang="it-IT" sz="1600" b="0" i="0" u="none" strike="noStrike" cap="none" normalizeH="0" baseline="0" dirty="0" smtClean="0">
              <a:ln>
                <a:noFill/>
              </a:ln>
              <a:solidFill>
                <a:srgbClr val="1B1B1B"/>
              </a:solidFill>
              <a:effectLst/>
              <a:latin typeface="Constantia" pitchFamily="18" charset="0"/>
              <a:ea typeface="Calibri" pitchFamily="34" charset="0"/>
              <a:cs typeface="Times New Roman" pitchFamily="18" charset="0"/>
            </a:endParaRPr>
          </a:p>
          <a:p>
            <a:pPr marL="457200" marR="0" lvl="1" indent="0" algn="l" defTabSz="914400" rtl="0" eaLnBrk="0" fontAlgn="base" latinLnBrk="0" hangingPunct="0">
              <a:lnSpc>
                <a:spcPct val="100000"/>
              </a:lnSpc>
              <a:spcBef>
                <a:spcPct val="0"/>
              </a:spcBef>
              <a:spcAft>
                <a:spcPct val="0"/>
              </a:spcAft>
              <a:buClrTx/>
              <a:buSzPct val="100000"/>
              <a:buFont typeface="Symbol" pitchFamily="18" charset="2"/>
              <a:buChar char=""/>
              <a:tabLst>
                <a:tab pos="457200" algn="l"/>
              </a:tabLst>
            </a:pP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Taunting</a:t>
            </a:r>
            <a:endParaRPr kumimoji="0" lang="it-IT" sz="1600" b="0" i="0" u="none" strike="noStrike" cap="none" normalizeH="0" baseline="0" dirty="0" smtClean="0">
              <a:ln>
                <a:noFill/>
              </a:ln>
              <a:solidFill>
                <a:srgbClr val="1B1B1B"/>
              </a:solidFill>
              <a:effectLst/>
              <a:latin typeface="Constantia" pitchFamily="18" charset="0"/>
              <a:ea typeface="Calibri" pitchFamily="34" charset="0"/>
              <a:cs typeface="Times New Roman" pitchFamily="18" charset="0"/>
            </a:endParaRPr>
          </a:p>
          <a:p>
            <a:pPr marL="457200" marR="0" lvl="1" indent="0" algn="l" defTabSz="914400" rtl="0" eaLnBrk="0" fontAlgn="base" latinLnBrk="0" hangingPunct="0">
              <a:lnSpc>
                <a:spcPct val="100000"/>
              </a:lnSpc>
              <a:spcBef>
                <a:spcPct val="0"/>
              </a:spcBef>
              <a:spcAft>
                <a:spcPct val="0"/>
              </a:spcAft>
              <a:buClrTx/>
              <a:buSzPct val="100000"/>
              <a:buFont typeface="Symbol" pitchFamily="18" charset="2"/>
              <a:buChar char=""/>
              <a:tabLst>
                <a:tab pos="457200" algn="l"/>
              </a:tabLst>
            </a:pP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Threatening</a:t>
            </a:r>
            <a:r>
              <a:rPr kumimoji="0" lang="it-IT"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 </a:t>
            </a: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to</a:t>
            </a:r>
            <a:r>
              <a:rPr kumimoji="0" lang="it-IT"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 cause </a:t>
            </a: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harm</a:t>
            </a:r>
            <a:endParaRPr kumimoji="0" lang="it-IT" sz="1600" b="0" i="0" u="none" strike="noStrike" cap="none" normalizeH="0" baseline="0" dirty="0" smtClean="0">
              <a:ln>
                <a:noFill/>
              </a:ln>
              <a:solidFill>
                <a:schemeClr val="tx1"/>
              </a:solidFill>
              <a:effectLst/>
              <a:latin typeface="Constantia" pitchFamily="18" charset="0"/>
              <a:cs typeface="Arial" pitchFamily="34" charset="0"/>
            </a:endParaRPr>
          </a:p>
        </p:txBody>
      </p:sp>
      <p:sp>
        <p:nvSpPr>
          <p:cNvPr id="7" name="Rettangolo 6"/>
          <p:cNvSpPr/>
          <p:nvPr/>
        </p:nvSpPr>
        <p:spPr>
          <a:xfrm>
            <a:off x="107504" y="3717032"/>
            <a:ext cx="4355976" cy="2062103"/>
          </a:xfrm>
          <a:prstGeom prst="rect">
            <a:avLst/>
          </a:prstGeom>
        </p:spPr>
        <p:txBody>
          <a:bodyPr wrap="square">
            <a:spAutoFit/>
          </a:bodyPr>
          <a:lstStyle/>
          <a:p>
            <a:pPr lvl="0" eaLnBrk="0" fontAlgn="base" hangingPunct="0">
              <a:spcBef>
                <a:spcPct val="0"/>
              </a:spcBef>
              <a:spcAft>
                <a:spcPct val="0"/>
              </a:spcAft>
              <a:buFontTx/>
              <a:buChar char="•"/>
              <a:tabLst>
                <a:tab pos="457200" algn="l"/>
              </a:tabLst>
            </a:pPr>
            <a:r>
              <a:rPr kumimoji="0" lang="en-GB" sz="1600" b="1"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Social bullying</a:t>
            </a:r>
            <a:r>
              <a:rPr kumimoji="0" lang="en-GB"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 sometimes referred to as relational bullying, involves hurting someone’s reputation or relationships. It includes:</a:t>
            </a:r>
            <a:endParaRPr kumimoji="0" lang="it-IT" sz="1600" b="0" i="0" u="none" strike="noStrike" cap="none" normalizeH="0" baseline="0" dirty="0" smtClean="0">
              <a:ln>
                <a:noFill/>
              </a:ln>
              <a:solidFill>
                <a:schemeClr val="tx1"/>
              </a:solidFill>
              <a:effectLst/>
              <a:latin typeface="Constantia" pitchFamily="18" charset="0"/>
              <a:cs typeface="Arial" pitchFamily="34" charset="0"/>
            </a:endParaRPr>
          </a:p>
          <a:p>
            <a:pPr lvl="1" eaLnBrk="0" fontAlgn="base" hangingPunct="0">
              <a:spcBef>
                <a:spcPct val="0"/>
              </a:spcBef>
              <a:spcAft>
                <a:spcPct val="0"/>
              </a:spcAft>
              <a:buSzPct val="100000"/>
              <a:buFont typeface="Symbol" pitchFamily="18" charset="2"/>
              <a:buChar char=""/>
              <a:tabLst>
                <a:tab pos="457200" algn="l"/>
              </a:tabLst>
            </a:pP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Leaving</a:t>
            </a:r>
            <a:r>
              <a:rPr kumimoji="0" lang="it-IT"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 </a:t>
            </a: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someone</a:t>
            </a:r>
            <a:r>
              <a:rPr kumimoji="0" lang="it-IT"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 out on </a:t>
            </a: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purpose</a:t>
            </a:r>
            <a:endParaRPr kumimoji="0" lang="it-IT" sz="1600" b="0" i="0" u="none" strike="noStrike" cap="none" normalizeH="0" baseline="0" dirty="0" smtClean="0">
              <a:ln>
                <a:noFill/>
              </a:ln>
              <a:solidFill>
                <a:srgbClr val="1B1B1B"/>
              </a:solidFill>
              <a:effectLst/>
              <a:latin typeface="Constantia" pitchFamily="18" charset="0"/>
              <a:ea typeface="Calibri" pitchFamily="34" charset="0"/>
              <a:cs typeface="Times New Roman" pitchFamily="18" charset="0"/>
            </a:endParaRPr>
          </a:p>
          <a:p>
            <a:pPr lvl="1" eaLnBrk="0" fontAlgn="base" hangingPunct="0">
              <a:spcBef>
                <a:spcPct val="0"/>
              </a:spcBef>
              <a:spcAft>
                <a:spcPct val="0"/>
              </a:spcAft>
              <a:buSzPct val="100000"/>
              <a:buFont typeface="Symbol" pitchFamily="18" charset="2"/>
              <a:buChar char=""/>
              <a:tabLst>
                <a:tab pos="457200" algn="l"/>
              </a:tabLst>
            </a:pPr>
            <a:r>
              <a:rPr kumimoji="0" lang="en-GB"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Telling other children not to be friends with someone</a:t>
            </a:r>
            <a:endParaRPr kumimoji="0" lang="it-IT" sz="1600" b="0" i="0" u="none" strike="noStrike" cap="none" normalizeH="0" baseline="0" dirty="0" smtClean="0">
              <a:ln>
                <a:noFill/>
              </a:ln>
              <a:solidFill>
                <a:srgbClr val="1B1B1B"/>
              </a:solidFill>
              <a:effectLst/>
              <a:latin typeface="Constantia" pitchFamily="18" charset="0"/>
              <a:ea typeface="Calibri" pitchFamily="34" charset="0"/>
              <a:cs typeface="Times New Roman" pitchFamily="18" charset="0"/>
            </a:endParaRPr>
          </a:p>
          <a:p>
            <a:pPr lvl="1" eaLnBrk="0" fontAlgn="base" hangingPunct="0">
              <a:spcBef>
                <a:spcPct val="0"/>
              </a:spcBef>
              <a:spcAft>
                <a:spcPct val="0"/>
              </a:spcAft>
              <a:buSzPct val="100000"/>
              <a:buFont typeface="Symbol" pitchFamily="18" charset="2"/>
              <a:buChar char=""/>
              <a:tabLst>
                <a:tab pos="457200" algn="l"/>
              </a:tabLst>
            </a:pP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Spreading</a:t>
            </a:r>
            <a:r>
              <a:rPr kumimoji="0" lang="it-IT"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 </a:t>
            </a: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rumors</a:t>
            </a:r>
            <a:r>
              <a:rPr kumimoji="0" lang="it-IT"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 </a:t>
            </a: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about</a:t>
            </a:r>
            <a:r>
              <a:rPr kumimoji="0" lang="it-IT"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 </a:t>
            </a: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someone</a:t>
            </a:r>
            <a:endParaRPr kumimoji="0" lang="it-IT" sz="1600" b="0" i="0" u="none" strike="noStrike" cap="none" normalizeH="0" baseline="0" dirty="0" smtClean="0">
              <a:ln>
                <a:noFill/>
              </a:ln>
              <a:solidFill>
                <a:srgbClr val="1B1B1B"/>
              </a:solidFill>
              <a:effectLst/>
              <a:latin typeface="Constantia" pitchFamily="18" charset="0"/>
              <a:ea typeface="Calibri" pitchFamily="34" charset="0"/>
              <a:cs typeface="Times New Roman" pitchFamily="18" charset="0"/>
            </a:endParaRPr>
          </a:p>
          <a:p>
            <a:pPr lvl="1" eaLnBrk="0" fontAlgn="base" hangingPunct="0">
              <a:spcBef>
                <a:spcPct val="0"/>
              </a:spcBef>
              <a:spcAft>
                <a:spcPct val="0"/>
              </a:spcAft>
              <a:buSzPct val="100000"/>
              <a:buFont typeface="Symbol" pitchFamily="18" charset="2"/>
              <a:buChar char=""/>
              <a:tabLst>
                <a:tab pos="457200" algn="l"/>
              </a:tabLst>
            </a:pP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Embarrassing</a:t>
            </a:r>
            <a:r>
              <a:rPr kumimoji="0" lang="it-IT"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 </a:t>
            </a: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someone</a:t>
            </a:r>
            <a:r>
              <a:rPr kumimoji="0" lang="it-IT"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 in public</a:t>
            </a:r>
            <a:endParaRPr lang="it-IT" sz="1600" dirty="0"/>
          </a:p>
        </p:txBody>
      </p:sp>
      <p:sp>
        <p:nvSpPr>
          <p:cNvPr id="8" name="Rettangolo 7"/>
          <p:cNvSpPr/>
          <p:nvPr/>
        </p:nvSpPr>
        <p:spPr>
          <a:xfrm>
            <a:off x="4752528" y="1484784"/>
            <a:ext cx="4572000" cy="1815882"/>
          </a:xfrm>
          <a:prstGeom prst="rect">
            <a:avLst/>
          </a:prstGeom>
        </p:spPr>
        <p:txBody>
          <a:bodyPr>
            <a:spAutoFit/>
          </a:bodyPr>
          <a:lstStyle/>
          <a:p>
            <a:pPr lvl="0" eaLnBrk="0" fontAlgn="base" hangingPunct="0">
              <a:spcBef>
                <a:spcPct val="0"/>
              </a:spcBef>
              <a:spcAft>
                <a:spcPct val="0"/>
              </a:spcAft>
              <a:buFontTx/>
              <a:buChar char="•"/>
              <a:tabLst>
                <a:tab pos="457200" algn="l"/>
              </a:tabLst>
            </a:pPr>
            <a:r>
              <a:rPr kumimoji="0" lang="en-GB" sz="1600" b="1"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Physical bullying </a:t>
            </a:r>
            <a:r>
              <a:rPr kumimoji="0" lang="en-GB"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involves hurting a person’s body or possessions. It includes:</a:t>
            </a:r>
            <a:endParaRPr kumimoji="0" lang="it-IT" sz="1600" b="0" i="0" u="none" strike="noStrike" cap="none" normalizeH="0" baseline="0" dirty="0" smtClean="0">
              <a:ln>
                <a:noFill/>
              </a:ln>
              <a:solidFill>
                <a:schemeClr val="tx1"/>
              </a:solidFill>
              <a:effectLst/>
              <a:latin typeface="Constantia" pitchFamily="18" charset="0"/>
              <a:cs typeface="Arial" pitchFamily="34" charset="0"/>
            </a:endParaRPr>
          </a:p>
          <a:p>
            <a:pPr lvl="1" eaLnBrk="0" fontAlgn="base" hangingPunct="0">
              <a:spcBef>
                <a:spcPct val="0"/>
              </a:spcBef>
              <a:spcAft>
                <a:spcPct val="0"/>
              </a:spcAft>
              <a:buSzPct val="100000"/>
              <a:buFont typeface="Symbol" pitchFamily="18" charset="2"/>
              <a:buChar char=""/>
              <a:tabLst>
                <a:tab pos="457200" algn="l"/>
              </a:tabLst>
            </a:pP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Hitting</a:t>
            </a:r>
            <a:r>
              <a:rPr kumimoji="0" lang="it-IT"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a:t>
            </a: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kicking</a:t>
            </a:r>
            <a:r>
              <a:rPr kumimoji="0" lang="it-IT"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a:t>
            </a: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pinching</a:t>
            </a:r>
            <a:endParaRPr kumimoji="0" lang="it-IT" sz="1600" b="0" i="0" u="none" strike="noStrike" cap="none" normalizeH="0" baseline="0" dirty="0" smtClean="0">
              <a:ln>
                <a:noFill/>
              </a:ln>
              <a:solidFill>
                <a:srgbClr val="1B1B1B"/>
              </a:solidFill>
              <a:effectLst/>
              <a:latin typeface="Constantia" pitchFamily="18" charset="0"/>
              <a:ea typeface="Calibri" pitchFamily="34" charset="0"/>
              <a:cs typeface="Times New Roman" pitchFamily="18" charset="0"/>
            </a:endParaRPr>
          </a:p>
          <a:p>
            <a:pPr lvl="1" eaLnBrk="0" fontAlgn="base" hangingPunct="0">
              <a:spcBef>
                <a:spcPct val="0"/>
              </a:spcBef>
              <a:spcAft>
                <a:spcPct val="0"/>
              </a:spcAft>
              <a:buSzPct val="100000"/>
              <a:buFont typeface="Symbol" pitchFamily="18" charset="2"/>
              <a:buChar char=""/>
              <a:tabLst>
                <a:tab pos="457200" algn="l"/>
              </a:tabLst>
            </a:pP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Spitting</a:t>
            </a:r>
            <a:endParaRPr kumimoji="0" lang="it-IT" sz="1600" b="0" i="0" u="none" strike="noStrike" cap="none" normalizeH="0" baseline="0" dirty="0" smtClean="0">
              <a:ln>
                <a:noFill/>
              </a:ln>
              <a:solidFill>
                <a:srgbClr val="1B1B1B"/>
              </a:solidFill>
              <a:effectLst/>
              <a:latin typeface="Constantia" pitchFamily="18" charset="0"/>
              <a:ea typeface="Calibri" pitchFamily="34" charset="0"/>
              <a:cs typeface="Times New Roman" pitchFamily="18" charset="0"/>
            </a:endParaRPr>
          </a:p>
          <a:p>
            <a:pPr lvl="1" eaLnBrk="0" fontAlgn="base" hangingPunct="0">
              <a:spcBef>
                <a:spcPct val="0"/>
              </a:spcBef>
              <a:spcAft>
                <a:spcPct val="0"/>
              </a:spcAft>
              <a:buSzPct val="100000"/>
              <a:buFont typeface="Symbol" pitchFamily="18" charset="2"/>
              <a:buChar char=""/>
              <a:tabLst>
                <a:tab pos="457200" algn="l"/>
              </a:tabLst>
            </a:pP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Tripping</a:t>
            </a:r>
            <a:r>
              <a:rPr kumimoji="0" lang="it-IT"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a:t>
            </a: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pushing</a:t>
            </a:r>
            <a:endParaRPr kumimoji="0" lang="it-IT" sz="1600" b="0" i="0" u="none" strike="noStrike" cap="none" normalizeH="0" baseline="0" dirty="0" smtClean="0">
              <a:ln>
                <a:noFill/>
              </a:ln>
              <a:solidFill>
                <a:srgbClr val="1B1B1B"/>
              </a:solidFill>
              <a:effectLst/>
              <a:latin typeface="Constantia" pitchFamily="18" charset="0"/>
              <a:ea typeface="Calibri" pitchFamily="34" charset="0"/>
              <a:cs typeface="Times New Roman" pitchFamily="18" charset="0"/>
            </a:endParaRPr>
          </a:p>
          <a:p>
            <a:pPr lvl="1" eaLnBrk="0" fontAlgn="base" hangingPunct="0">
              <a:spcBef>
                <a:spcPct val="0"/>
              </a:spcBef>
              <a:spcAft>
                <a:spcPct val="0"/>
              </a:spcAft>
              <a:buSzPct val="100000"/>
              <a:buFont typeface="Symbol" pitchFamily="18" charset="2"/>
              <a:buChar char=""/>
              <a:tabLst>
                <a:tab pos="457200" algn="l"/>
              </a:tabLst>
            </a:pP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Taking</a:t>
            </a:r>
            <a:r>
              <a:rPr kumimoji="0" lang="it-IT"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 or </a:t>
            </a: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breaking</a:t>
            </a:r>
            <a:r>
              <a:rPr kumimoji="0" lang="it-IT"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 </a:t>
            </a: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someone</a:t>
            </a:r>
            <a:r>
              <a:rPr kumimoji="0" lang="it-IT"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’s </a:t>
            </a:r>
            <a:r>
              <a:rPr kumimoji="0" lang="it-IT" sz="1600" b="0" i="0" u="none" strike="noStrike" cap="none" normalizeH="0" baseline="0" dirty="0" err="1" smtClean="0">
                <a:ln>
                  <a:noFill/>
                </a:ln>
                <a:solidFill>
                  <a:srgbClr val="1B1B1B"/>
                </a:solidFill>
                <a:effectLst/>
                <a:latin typeface="Constantia" pitchFamily="18" charset="0"/>
                <a:ea typeface="Times New Roman" pitchFamily="18" charset="0"/>
                <a:cs typeface="Times New Roman" pitchFamily="18" charset="0"/>
              </a:rPr>
              <a:t>things</a:t>
            </a:r>
            <a:endParaRPr kumimoji="0" lang="it-IT" sz="1600" b="0" i="0" u="none" strike="noStrike" cap="none" normalizeH="0" baseline="0" dirty="0" smtClean="0">
              <a:ln>
                <a:noFill/>
              </a:ln>
              <a:solidFill>
                <a:srgbClr val="1B1B1B"/>
              </a:solidFill>
              <a:effectLst/>
              <a:latin typeface="Constantia" pitchFamily="18" charset="0"/>
              <a:ea typeface="Calibri" pitchFamily="34" charset="0"/>
              <a:cs typeface="Times New Roman" pitchFamily="18" charset="0"/>
            </a:endParaRPr>
          </a:p>
          <a:p>
            <a:pPr lvl="1" eaLnBrk="0" fontAlgn="base" hangingPunct="0">
              <a:spcBef>
                <a:spcPct val="0"/>
              </a:spcBef>
              <a:spcAft>
                <a:spcPct val="0"/>
              </a:spcAft>
              <a:buSzPct val="100000"/>
              <a:buFont typeface="Symbol" pitchFamily="18" charset="2"/>
              <a:buChar char=""/>
              <a:tabLst>
                <a:tab pos="457200" algn="l"/>
              </a:tabLst>
            </a:pPr>
            <a:r>
              <a:rPr kumimoji="0" lang="en-GB" sz="1600" b="0" i="0" u="none" strike="noStrike" cap="none" normalizeH="0" baseline="0" dirty="0" smtClean="0">
                <a:ln>
                  <a:noFill/>
                </a:ln>
                <a:solidFill>
                  <a:srgbClr val="1B1B1B"/>
                </a:solidFill>
                <a:effectLst/>
                <a:latin typeface="Constantia" pitchFamily="18" charset="0"/>
                <a:ea typeface="Times New Roman" pitchFamily="18" charset="0"/>
                <a:cs typeface="Times New Roman" pitchFamily="18" charset="0"/>
              </a:rPr>
              <a:t>Making mean or rude hand gestures</a:t>
            </a:r>
            <a:endParaRPr kumimoji="0" lang="it-IT" sz="1600" b="0" i="0" u="none" strike="noStrike" cap="none" normalizeH="0" baseline="0" dirty="0" smtClean="0">
              <a:ln>
                <a:noFill/>
              </a:ln>
              <a:solidFill>
                <a:schemeClr val="tx1"/>
              </a:solidFill>
              <a:effectLst/>
              <a:latin typeface="Constantia" pitchFamily="18" charset="0"/>
              <a:cs typeface="Arial" pitchFamily="34" charset="0"/>
            </a:endParaRPr>
          </a:p>
        </p:txBody>
      </p:sp>
      <p:sp>
        <p:nvSpPr>
          <p:cNvPr id="9" name="Rettangolo 8"/>
          <p:cNvSpPr/>
          <p:nvPr/>
        </p:nvSpPr>
        <p:spPr>
          <a:xfrm>
            <a:off x="4427984" y="3731548"/>
            <a:ext cx="4572000" cy="1569660"/>
          </a:xfrm>
          <a:prstGeom prst="rect">
            <a:avLst/>
          </a:prstGeom>
        </p:spPr>
        <p:txBody>
          <a:bodyPr>
            <a:spAutoFit/>
          </a:bodyPr>
          <a:lstStyle/>
          <a:p>
            <a:pPr lvl="1" eaLnBrk="0" fontAlgn="base" hangingPunct="0">
              <a:spcBef>
                <a:spcPct val="0"/>
              </a:spcBef>
              <a:spcAft>
                <a:spcPct val="0"/>
              </a:spcAft>
              <a:buFont typeface="Arial" pitchFamily="34" charset="0"/>
              <a:buChar char="•"/>
            </a:pPr>
            <a:r>
              <a:rPr kumimoji="0" lang="en-GB" sz="1600" b="1" i="0" u="none" strike="noStrike" cap="none" normalizeH="0" baseline="0" dirty="0" smtClean="0">
                <a:ln>
                  <a:noFill/>
                </a:ln>
                <a:solidFill>
                  <a:schemeClr val="tx1"/>
                </a:solidFill>
                <a:effectLst/>
                <a:latin typeface="Constantia" pitchFamily="18" charset="0"/>
                <a:ea typeface="Calibri" pitchFamily="34" charset="0"/>
                <a:cs typeface="Times New Roman" pitchFamily="18" charset="0"/>
              </a:rPr>
              <a:t> Cyberbullying</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Times New Roman" pitchFamily="18" charset="0"/>
              </a:rPr>
              <a:t> is</a:t>
            </a:r>
            <a:r>
              <a:rPr kumimoji="0" lang="en-GB" sz="1600" b="1" i="0" u="none" strike="noStrike" cap="none" normalizeH="0" baseline="0" dirty="0" smtClean="0">
                <a:ln>
                  <a:noFill/>
                </a:ln>
                <a:solidFill>
                  <a:schemeClr val="tx1"/>
                </a:solidFill>
                <a:effectLst/>
                <a:latin typeface="Constantia" pitchFamily="18" charset="0"/>
                <a:ea typeface="Calibri" pitchFamily="34" charset="0"/>
                <a:cs typeface="Times New Roman" pitchFamily="18" charset="0"/>
              </a:rPr>
              <a:t>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Times New Roman" pitchFamily="18" charset="0"/>
              </a:rPr>
              <a:t>bullying with the use of digital technologies on social media, messaging platforms, gaming platforms and mobile phones. It is aimed at scaring, angering or shaming those who are targeted. It includes:</a:t>
            </a:r>
          </a:p>
        </p:txBody>
      </p:sp>
      <p:sp>
        <p:nvSpPr>
          <p:cNvPr id="11" name="CasellaDiTesto 10"/>
          <p:cNvSpPr txBox="1"/>
          <p:nvPr/>
        </p:nvSpPr>
        <p:spPr>
          <a:xfrm>
            <a:off x="4716016" y="5157192"/>
            <a:ext cx="4464496" cy="1815882"/>
          </a:xfrm>
          <a:prstGeom prst="rect">
            <a:avLst/>
          </a:prstGeom>
          <a:noFill/>
        </p:spPr>
        <p:txBody>
          <a:bodyPr wrap="square" rtlCol="0">
            <a:spAutoFit/>
          </a:bodyPr>
          <a:lstStyle/>
          <a:p>
            <a:pPr lvl="1" eaLnBrk="0" fontAlgn="base" hangingPunct="0">
              <a:spcBef>
                <a:spcPct val="0"/>
              </a:spcBef>
              <a:spcAft>
                <a:spcPct val="0"/>
              </a:spcAft>
              <a:buFont typeface="Symbol" pitchFamily="18" charset="2"/>
              <a:buChar char=""/>
            </a:pPr>
            <a:r>
              <a:rPr lang="en-GB" sz="1600" dirty="0" smtClean="0">
                <a:latin typeface="Constantia" pitchFamily="18" charset="0"/>
                <a:ea typeface="Calibri" pitchFamily="34" charset="0"/>
                <a:cs typeface="Times New Roman" pitchFamily="18" charset="0"/>
              </a:rPr>
              <a:t>S</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Times New Roman" pitchFamily="18" charset="0"/>
              </a:rPr>
              <a:t>preading lies</a:t>
            </a:r>
            <a:r>
              <a:rPr kumimoji="0" lang="en-GB" sz="1600" b="0" i="0" u="none" strike="noStrike" cap="none" normalizeH="0" dirty="0" smtClean="0">
                <a:ln>
                  <a:noFill/>
                </a:ln>
                <a:solidFill>
                  <a:schemeClr val="tx1"/>
                </a:solidFill>
                <a:effectLst/>
                <a:latin typeface="Constantia" pitchFamily="18" charset="0"/>
                <a:ea typeface="Calibri" pitchFamily="34" charset="0"/>
                <a:cs typeface="Times New Roman" pitchFamily="18" charset="0"/>
              </a:rPr>
              <a:t> /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Times New Roman" pitchFamily="18" charset="0"/>
              </a:rPr>
              <a:t>posting embarrassing photos</a:t>
            </a:r>
            <a:endParaRPr kumimoji="0" lang="it-IT" sz="1600" b="0" i="0" u="none" strike="noStrike" cap="none" normalizeH="0" baseline="0" dirty="0" smtClean="0">
              <a:ln>
                <a:noFill/>
              </a:ln>
              <a:solidFill>
                <a:srgbClr val="1B1B1B"/>
              </a:solidFill>
              <a:effectLst/>
              <a:latin typeface="Constantia" pitchFamily="18" charset="0"/>
              <a:ea typeface="Calibri" pitchFamily="34" charset="0"/>
              <a:cs typeface="Times New Roman" pitchFamily="18" charset="0"/>
            </a:endParaRPr>
          </a:p>
          <a:p>
            <a:pPr lvl="1" eaLnBrk="0" fontAlgn="base" hangingPunct="0">
              <a:spcBef>
                <a:spcPct val="0"/>
              </a:spcBef>
              <a:spcAft>
                <a:spcPct val="0"/>
              </a:spcAft>
              <a:buFont typeface="Symbol" pitchFamily="18" charset="2"/>
              <a:buChar char=""/>
            </a:pPr>
            <a:r>
              <a:rPr lang="en-GB" sz="1600" dirty="0" smtClean="0">
                <a:latin typeface="Constantia" pitchFamily="18" charset="0"/>
                <a:ea typeface="Calibri" pitchFamily="34" charset="0"/>
                <a:cs typeface="Times New Roman" pitchFamily="18" charset="0"/>
              </a:rPr>
              <a:t>S</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Times New Roman" pitchFamily="18" charset="0"/>
              </a:rPr>
              <a:t>ending hurtful messages or threats via messaging platforms</a:t>
            </a:r>
            <a:endParaRPr kumimoji="0" lang="it-IT" sz="1600" b="0" i="0" u="none" strike="noStrike" cap="none" normalizeH="0" baseline="0" dirty="0" smtClean="0">
              <a:ln>
                <a:noFill/>
              </a:ln>
              <a:solidFill>
                <a:srgbClr val="1B1B1B"/>
              </a:solidFill>
              <a:effectLst/>
              <a:latin typeface="Constantia" pitchFamily="18" charset="0"/>
              <a:ea typeface="Calibri" pitchFamily="34" charset="0"/>
              <a:cs typeface="Times New Roman" pitchFamily="18" charset="0"/>
            </a:endParaRPr>
          </a:p>
          <a:p>
            <a:pPr lvl="1" eaLnBrk="0" fontAlgn="base" hangingPunct="0">
              <a:spcBef>
                <a:spcPct val="0"/>
              </a:spcBef>
              <a:spcAft>
                <a:spcPct val="0"/>
              </a:spcAft>
              <a:buFont typeface="Symbol" pitchFamily="18" charset="2"/>
              <a:buChar char=""/>
            </a:pPr>
            <a:r>
              <a:rPr lang="en-GB" sz="1600" dirty="0" smtClean="0">
                <a:latin typeface="Constantia" pitchFamily="18" charset="0"/>
                <a:ea typeface="Calibri" pitchFamily="34" charset="0"/>
                <a:cs typeface="Times New Roman" pitchFamily="18" charset="0"/>
              </a:rPr>
              <a:t>I</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Times New Roman" pitchFamily="18" charset="0"/>
              </a:rPr>
              <a:t>mpersonating someone and sending mean messages to others on their behalf.</a:t>
            </a:r>
            <a:endParaRPr kumimoji="0" lang="it-IT" sz="1600" b="0" i="0" u="none" strike="noStrike" cap="none" normalizeH="0" baseline="0" dirty="0" smtClean="0">
              <a:ln>
                <a:noFill/>
              </a:ln>
              <a:solidFill>
                <a:schemeClr val="tx1"/>
              </a:solidFill>
              <a:effectLst/>
              <a:latin typeface="Constantia" pitchFamily="18" charset="0"/>
              <a:cs typeface="Arial" pitchFamily="34" charset="0"/>
            </a:endParaRPr>
          </a:p>
          <a:p>
            <a:pPr lvl="0" eaLnBrk="0" fontAlgn="base" hangingPunct="0">
              <a:spcBef>
                <a:spcPct val="0"/>
              </a:spcBef>
              <a:spcAft>
                <a:spcPct val="0"/>
              </a:spcAft>
              <a:buFontTx/>
              <a:buChar char="•"/>
              <a:tabLst>
                <a:tab pos="457200" algn="l"/>
              </a:tabLst>
            </a:pPr>
            <a:endParaRPr kumimoji="0" lang="it-IT" sz="1600" b="0" i="0" u="none" strike="noStrike" cap="none" normalizeH="0" baseline="0" dirty="0" smtClean="0">
              <a:ln>
                <a:noFill/>
              </a:ln>
              <a:solidFill>
                <a:schemeClr val="tx1"/>
              </a:solidFill>
              <a:effectLst/>
              <a:latin typeface="Constantia" pitchFamily="18"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843808" y="404664"/>
            <a:ext cx="3744416" cy="477054"/>
          </a:xfrm>
          <a:prstGeom prst="rect">
            <a:avLst/>
          </a:prstGeom>
          <a:noFill/>
        </p:spPr>
        <p:txBody>
          <a:bodyPr wrap="square" rtlCol="0">
            <a:spAutoFit/>
          </a:bodyPr>
          <a:lstStyle/>
          <a:p>
            <a:pPr algn="ctr"/>
            <a:r>
              <a:rPr lang="it-IT" sz="2500" b="1" dirty="0" err="1" smtClean="0">
                <a:latin typeface="Constantia" pitchFamily="18" charset="0"/>
              </a:rPr>
              <a:t>How</a:t>
            </a:r>
            <a:r>
              <a:rPr lang="it-IT" sz="2500" b="1" dirty="0" smtClean="0">
                <a:latin typeface="Constantia" pitchFamily="18" charset="0"/>
              </a:rPr>
              <a:t> </a:t>
            </a:r>
            <a:r>
              <a:rPr lang="it-IT" sz="2500" b="1" dirty="0" err="1" smtClean="0">
                <a:latin typeface="Constantia" pitchFamily="18" charset="0"/>
              </a:rPr>
              <a:t>to</a:t>
            </a:r>
            <a:r>
              <a:rPr lang="it-IT" sz="2500" b="1" dirty="0" smtClean="0">
                <a:latin typeface="Constantia" pitchFamily="18" charset="0"/>
              </a:rPr>
              <a:t> help</a:t>
            </a:r>
            <a:endParaRPr lang="it-IT" sz="2500" b="1" dirty="0">
              <a:latin typeface="Constantia" pitchFamily="18" charset="0"/>
            </a:endParaRPr>
          </a:p>
        </p:txBody>
      </p:sp>
      <p:sp>
        <p:nvSpPr>
          <p:cNvPr id="5" name="CasellaDiTesto 4"/>
          <p:cNvSpPr txBox="1"/>
          <p:nvPr/>
        </p:nvSpPr>
        <p:spPr>
          <a:xfrm>
            <a:off x="3923928" y="836712"/>
            <a:ext cx="1512168" cy="369332"/>
          </a:xfrm>
          <a:prstGeom prst="rect">
            <a:avLst/>
          </a:prstGeom>
          <a:noFill/>
        </p:spPr>
        <p:txBody>
          <a:bodyPr wrap="square" rtlCol="0">
            <a:spAutoFit/>
          </a:bodyPr>
          <a:lstStyle/>
          <a:p>
            <a:pPr algn="ctr"/>
            <a:r>
              <a:rPr lang="it-IT" b="1" dirty="0" smtClean="0">
                <a:latin typeface="Constantia" pitchFamily="18" charset="0"/>
              </a:rPr>
              <a:t>The </a:t>
            </a:r>
            <a:r>
              <a:rPr lang="it-IT" b="1" dirty="0" err="1" smtClean="0">
                <a:latin typeface="Constantia" pitchFamily="18" charset="0"/>
              </a:rPr>
              <a:t>victim</a:t>
            </a:r>
            <a:r>
              <a:rPr lang="it-IT" b="1" dirty="0" smtClean="0">
                <a:latin typeface="Constantia" pitchFamily="18" charset="0"/>
              </a:rPr>
              <a:t>:</a:t>
            </a:r>
            <a:endParaRPr lang="it-IT" b="1" dirty="0">
              <a:latin typeface="Constantia" pitchFamily="18" charset="0"/>
            </a:endParaRPr>
          </a:p>
        </p:txBody>
      </p:sp>
      <p:sp>
        <p:nvSpPr>
          <p:cNvPr id="16385" name="Rectangle 1"/>
          <p:cNvSpPr>
            <a:spLocks noChangeArrowheads="1"/>
          </p:cNvSpPr>
          <p:nvPr/>
        </p:nvSpPr>
        <p:spPr bwMode="auto">
          <a:xfrm>
            <a:off x="179512" y="1268760"/>
            <a:ext cx="8820472"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LISTEN EMPATHICALLY, PUT YOURSELF IN HIS CLOTHES. </a:t>
            </a:r>
          </a:p>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If the victim confides, it is important that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his</a:t>
            </a:r>
            <a:r>
              <a:rPr kumimoji="0" lang="en-GB" sz="1600" b="0" i="0" u="none" strike="noStrike" cap="none" normalizeH="0" dirty="0" smtClean="0">
                <a:ln>
                  <a:noFill/>
                </a:ln>
                <a:solidFill>
                  <a:schemeClr val="tx1"/>
                </a:solidFill>
                <a:effectLst/>
                <a:latin typeface="Constantia" pitchFamily="18" charset="0"/>
                <a:ea typeface="Calibri" pitchFamily="34" charset="0"/>
                <a:cs typeface="Calibri" pitchFamily="34" charset="0"/>
              </a:rPr>
              <a:t>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story is heard in all details</a:t>
            </a:r>
            <a:r>
              <a:rPr kumimoji="0" lang="en-GB" sz="1600" b="0" i="0" u="none" strike="noStrike" cap="none" normalizeH="0" dirty="0" smtClean="0">
                <a:ln>
                  <a:noFill/>
                </a:ln>
                <a:solidFill>
                  <a:schemeClr val="tx1"/>
                </a:solidFill>
                <a:effectLst/>
                <a:latin typeface="Constantia" pitchFamily="18" charset="0"/>
                <a:ea typeface="Calibri" pitchFamily="34" charset="0"/>
                <a:cs typeface="Calibri" pitchFamily="34" charset="0"/>
              </a:rPr>
              <a:t>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facets.</a:t>
            </a:r>
            <a:endPar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600" b="0" i="0" u="none" strike="noStrike" cap="none" normalizeH="0" baseline="0" dirty="0" smtClean="0">
              <a:ln>
                <a:noFill/>
              </a:ln>
              <a:solidFill>
                <a:schemeClr val="tx1"/>
              </a:solidFill>
              <a:effectLst/>
              <a:latin typeface="Constant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ATTENTION TO YOUR REACTIONS CAN MAKE IT CLOSE MORE. </a:t>
            </a:r>
          </a:p>
          <a:p>
            <a:pPr marL="0" marR="0" lvl="0" indent="0" algn="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You must not have exaggerated reactions, neither anger, nor alarmist.</a:t>
            </a:r>
            <a:r>
              <a:rPr kumimoji="0" lang="en-GB" sz="1600" b="0" i="0" u="none" strike="noStrike" cap="none" normalizeH="0" dirty="0" smtClean="0">
                <a:ln>
                  <a:noFill/>
                </a:ln>
                <a:solidFill>
                  <a:schemeClr val="tx1"/>
                </a:solidFill>
                <a:effectLst/>
                <a:latin typeface="Constantia" pitchFamily="18" charset="0"/>
                <a:ea typeface="Calibri" pitchFamily="34" charset="0"/>
                <a:cs typeface="Calibri" pitchFamily="34" charset="0"/>
              </a:rPr>
              <a:t> </a:t>
            </a:r>
          </a:p>
          <a:p>
            <a:pPr marL="0" marR="0" lvl="0" indent="0" algn="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dirty="0" smtClean="0">
                <a:ln>
                  <a:noFill/>
                </a:ln>
                <a:solidFill>
                  <a:schemeClr val="tx1"/>
                </a:solidFill>
                <a:effectLst/>
                <a:latin typeface="Constantia" pitchFamily="18" charset="0"/>
                <a:ea typeface="Calibri" pitchFamily="34" charset="0"/>
                <a:cs typeface="Calibri" pitchFamily="34" charset="0"/>
              </a:rPr>
              <a:t>You must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transmit security and confidence.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600" b="0" i="0" u="none" strike="noStrike" cap="none" normalizeH="0" baseline="0" dirty="0" smtClean="0">
              <a:ln>
                <a:noFill/>
              </a:ln>
              <a:solidFill>
                <a:schemeClr val="tx1"/>
              </a:solidFill>
              <a:effectLst/>
              <a:latin typeface="Constant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DON'T ATTACK BUT DEFEND YOURSELF. </a:t>
            </a:r>
          </a:p>
          <a:p>
            <a:pPr marL="0" marR="0" lvl="0" indent="0" algn="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It is important to tell the victim immediately not to react to the provocations </a:t>
            </a:r>
          </a:p>
          <a:p>
            <a:pPr marL="0" marR="0" lvl="0" indent="0" algn="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of the abusers because what the bully wants to achieve is a reaction from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him.</a:t>
            </a:r>
            <a:endPar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600" b="0" i="0" u="none" strike="noStrike" cap="none" normalizeH="0" baseline="0" dirty="0" smtClean="0">
              <a:ln>
                <a:noFill/>
              </a:ln>
              <a:solidFill>
                <a:schemeClr val="tx1"/>
              </a:solidFill>
              <a:effectLst/>
              <a:latin typeface="Constantia" pitchFamily="18" charset="0"/>
              <a:cs typeface="Arial"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DO NOT ERASE THE TRACKS OF CYBERBULLYING, THEY ARE AN IMPORTANT DOCUMENT. Don’t delete the traces on social networks or chats and inform someone about </a:t>
            </a:r>
          </a:p>
          <a:p>
            <a:pPr marL="0" marR="0" lvl="0" indent="0" algn="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everything that happens to intervene immediately and avoid something more serious.</a:t>
            </a:r>
          </a:p>
          <a:p>
            <a:pPr marL="0" marR="0" lvl="0" indent="0" algn="l" defTabSz="914400" rtl="0" eaLnBrk="0" fontAlgn="base" latinLnBrk="0" hangingPunct="0">
              <a:lnSpc>
                <a:spcPct val="100000"/>
              </a:lnSpc>
              <a:spcBef>
                <a:spcPct val="0"/>
              </a:spcBef>
              <a:spcAft>
                <a:spcPct val="0"/>
              </a:spcAft>
              <a:buClrTx/>
              <a:buSzTx/>
              <a:buFontTx/>
              <a:buNone/>
              <a:tabLst/>
            </a:pPr>
            <a:endParaRPr lang="it-IT" sz="1600" dirty="0">
              <a:latin typeface="Constant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TEACH</a:t>
            </a:r>
            <a:r>
              <a:rPr kumimoji="0" lang="en-GB" sz="1600" b="0" i="0" u="none" strike="noStrike" cap="none" normalizeH="0" dirty="0" smtClean="0">
                <a:ln>
                  <a:noFill/>
                </a:ln>
                <a:solidFill>
                  <a:schemeClr val="tx1"/>
                </a:solidFill>
                <a:effectLst/>
                <a:latin typeface="Constantia" pitchFamily="18" charset="0"/>
                <a:ea typeface="Calibri" pitchFamily="34" charset="0"/>
                <a:cs typeface="Calibri" pitchFamily="34" charset="0"/>
              </a:rPr>
              <a:t> THE VICTIM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NOT TO LOSE TRUST IN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HIMSELF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AND IN OTHERS. </a:t>
            </a:r>
          </a:p>
          <a:p>
            <a:pPr marL="0" marR="0" lvl="0" indent="0" algn="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You have to be especially careful because when </a:t>
            </a:r>
            <a:r>
              <a:rPr lang="en-GB" sz="1600" dirty="0" smtClean="0">
                <a:latin typeface="Constantia" pitchFamily="18" charset="0"/>
                <a:ea typeface="Calibri" pitchFamily="34" charset="0"/>
                <a:cs typeface="Calibri" pitchFamily="34" charset="0"/>
              </a:rPr>
              <a:t>he </a:t>
            </a:r>
            <a:r>
              <a:rPr lang="en-GB" sz="1600" dirty="0" smtClean="0">
                <a:latin typeface="Constantia" pitchFamily="18" charset="0"/>
                <a:ea typeface="Calibri" pitchFamily="34" charset="0"/>
                <a:cs typeface="Calibri" pitchFamily="34" charset="0"/>
              </a:rPr>
              <a:t>is</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 targeted, </a:t>
            </a:r>
          </a:p>
          <a:p>
            <a:pPr marL="0" marR="0" lvl="0" indent="0" algn="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he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lose confidence in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himself</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he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no longer believes in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his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abilities,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he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loses vitality. </a:t>
            </a:r>
          </a:p>
          <a:p>
            <a:pPr marL="0" marR="0" lvl="0" indent="0" algn="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It is also essential to recreate support and reinforcement </a:t>
            </a:r>
          </a:p>
          <a:p>
            <a:pPr marL="0" marR="0" lvl="0" indent="0" algn="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so as not to make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him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feel completely lost and alone.</a:t>
            </a:r>
            <a:endParaRPr kumimoji="0" lang="en-GB" sz="1600" b="0" i="0" u="none" strike="noStrike" cap="none" normalizeH="0" baseline="0" dirty="0" smtClean="0">
              <a:ln>
                <a:noFill/>
              </a:ln>
              <a:solidFill>
                <a:schemeClr val="tx1"/>
              </a:solidFill>
              <a:effectLst/>
              <a:latin typeface="Constantia" pitchFamily="18" charset="0"/>
              <a:cs typeface="Arial" pitchFamily="34" charset="0"/>
            </a:endParaRPr>
          </a:p>
        </p:txBody>
      </p:sp>
      <p:cxnSp>
        <p:nvCxnSpPr>
          <p:cNvPr id="8" name="Connettore 2 7"/>
          <p:cNvCxnSpPr/>
          <p:nvPr/>
        </p:nvCxnSpPr>
        <p:spPr>
          <a:xfrm>
            <a:off x="395536" y="1700808"/>
            <a:ext cx="1080120" cy="0"/>
          </a:xfrm>
          <a:prstGeom prst="straightConnector1">
            <a:avLst/>
          </a:prstGeom>
          <a:ln w="28575">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Connettore 2 9"/>
          <p:cNvCxnSpPr/>
          <p:nvPr/>
        </p:nvCxnSpPr>
        <p:spPr>
          <a:xfrm>
            <a:off x="395536" y="2492896"/>
            <a:ext cx="1080000" cy="0"/>
          </a:xfrm>
          <a:prstGeom prst="straightConnector1">
            <a:avLst/>
          </a:prstGeom>
          <a:ln w="28575">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Connettore 2 11"/>
          <p:cNvCxnSpPr/>
          <p:nvPr/>
        </p:nvCxnSpPr>
        <p:spPr>
          <a:xfrm>
            <a:off x="395536" y="3429000"/>
            <a:ext cx="1080000" cy="0"/>
          </a:xfrm>
          <a:prstGeom prst="straightConnector1">
            <a:avLst/>
          </a:prstGeom>
          <a:ln w="28575">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Connettore 2 13"/>
          <p:cNvCxnSpPr/>
          <p:nvPr/>
        </p:nvCxnSpPr>
        <p:spPr>
          <a:xfrm>
            <a:off x="395536" y="4365104"/>
            <a:ext cx="1080000" cy="0"/>
          </a:xfrm>
          <a:prstGeom prst="straightConnector1">
            <a:avLst/>
          </a:prstGeom>
          <a:ln w="28575">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Connettore 2 15"/>
          <p:cNvCxnSpPr/>
          <p:nvPr/>
        </p:nvCxnSpPr>
        <p:spPr>
          <a:xfrm>
            <a:off x="395536" y="5373216"/>
            <a:ext cx="1080120" cy="0"/>
          </a:xfrm>
          <a:prstGeom prst="straightConnector1">
            <a:avLst/>
          </a:prstGeom>
          <a:ln w="28575">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419872" y="476672"/>
            <a:ext cx="2520280" cy="477054"/>
          </a:xfrm>
          <a:prstGeom prst="rect">
            <a:avLst/>
          </a:prstGeom>
          <a:noFill/>
        </p:spPr>
        <p:txBody>
          <a:bodyPr wrap="square" rtlCol="0">
            <a:spAutoFit/>
          </a:bodyPr>
          <a:lstStyle/>
          <a:p>
            <a:pPr algn="ctr"/>
            <a:r>
              <a:rPr lang="it-IT" sz="2500" b="1" dirty="0" err="1" smtClean="0">
                <a:latin typeface="Constantia" pitchFamily="18" charset="0"/>
              </a:rPr>
              <a:t>How</a:t>
            </a:r>
            <a:r>
              <a:rPr lang="it-IT" sz="2500" b="1" dirty="0" smtClean="0">
                <a:latin typeface="Constantia" pitchFamily="18" charset="0"/>
              </a:rPr>
              <a:t> </a:t>
            </a:r>
            <a:r>
              <a:rPr lang="it-IT" sz="2500" b="1" dirty="0" err="1" smtClean="0">
                <a:latin typeface="Constantia" pitchFamily="18" charset="0"/>
              </a:rPr>
              <a:t>to</a:t>
            </a:r>
            <a:r>
              <a:rPr lang="it-IT" sz="2500" b="1" dirty="0" smtClean="0">
                <a:latin typeface="Constantia" pitchFamily="18" charset="0"/>
              </a:rPr>
              <a:t> help</a:t>
            </a:r>
            <a:endParaRPr lang="it-IT" sz="2500" b="1" dirty="0">
              <a:latin typeface="Constantia" pitchFamily="18" charset="0"/>
            </a:endParaRPr>
          </a:p>
        </p:txBody>
      </p:sp>
      <p:sp>
        <p:nvSpPr>
          <p:cNvPr id="5" name="CasellaDiTesto 4"/>
          <p:cNvSpPr txBox="1"/>
          <p:nvPr/>
        </p:nvSpPr>
        <p:spPr>
          <a:xfrm>
            <a:off x="3923928" y="908720"/>
            <a:ext cx="1440160" cy="369332"/>
          </a:xfrm>
          <a:prstGeom prst="rect">
            <a:avLst/>
          </a:prstGeom>
          <a:noFill/>
        </p:spPr>
        <p:txBody>
          <a:bodyPr wrap="square" rtlCol="0">
            <a:spAutoFit/>
          </a:bodyPr>
          <a:lstStyle/>
          <a:p>
            <a:pPr algn="ctr"/>
            <a:r>
              <a:rPr lang="it-IT" b="1" dirty="0" smtClean="0">
                <a:latin typeface="Constantia" pitchFamily="18" charset="0"/>
              </a:rPr>
              <a:t>The </a:t>
            </a:r>
            <a:r>
              <a:rPr lang="it-IT" b="1" dirty="0" err="1" smtClean="0">
                <a:latin typeface="Constantia" pitchFamily="18" charset="0"/>
              </a:rPr>
              <a:t>bully</a:t>
            </a:r>
            <a:r>
              <a:rPr lang="it-IT" b="1" dirty="0" smtClean="0">
                <a:latin typeface="Constantia" pitchFamily="18" charset="0"/>
              </a:rPr>
              <a:t>:</a:t>
            </a:r>
            <a:endParaRPr lang="it-IT" b="1" dirty="0">
              <a:latin typeface="Constantia" pitchFamily="18" charset="0"/>
            </a:endParaRPr>
          </a:p>
        </p:txBody>
      </p:sp>
      <p:sp>
        <p:nvSpPr>
          <p:cNvPr id="15361" name="Rectangle 1"/>
          <p:cNvSpPr>
            <a:spLocks noChangeArrowheads="1"/>
          </p:cNvSpPr>
          <p:nvPr/>
        </p:nvSpPr>
        <p:spPr bwMode="auto">
          <a:xfrm>
            <a:off x="0" y="1484784"/>
            <a:ext cx="8855968" cy="32932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0" i="0" u="none" strike="noStrike" cap="none" normalizeH="0" baseline="0" dirty="0" smtClean="0">
                <a:ln>
                  <a:noFill/>
                </a:ln>
                <a:solidFill>
                  <a:schemeClr val="tx1"/>
                </a:solidFill>
                <a:effectLst/>
                <a:latin typeface="Calibri" pitchFamily="34" charset="0"/>
                <a:ea typeface="Calibri" pitchFamily="34" charset="0"/>
                <a:cs typeface="Calibri" pitchFamily="34" charset="0"/>
              </a:rPr>
              <a:t>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LET’S REORGANIZE HIS LIFE. </a:t>
            </a:r>
          </a:p>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Behind the bully there’s a great emotional fragility, after all he is a weak boy or girl. </a:t>
            </a:r>
          </a:p>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You must support him, make him grow. Don't criminalize him.</a:t>
            </a:r>
            <a:endParaRPr kumimoji="0" lang="it-IT" sz="1600" b="0" i="0" u="none" strike="noStrike" cap="none" normalizeH="0" baseline="0" dirty="0" smtClean="0">
              <a:ln>
                <a:noFill/>
              </a:ln>
              <a:solidFill>
                <a:schemeClr val="tx1"/>
              </a:solidFill>
              <a:effectLst/>
              <a:latin typeface="Constant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LET’S MAKE HIM APOLOGIZE. </a:t>
            </a:r>
          </a:p>
          <a:p>
            <a:pPr marL="0" marR="0" lvl="0" indent="0" algn="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When an unpleasant event happens, help him to reconstruct the facts,</a:t>
            </a:r>
          </a:p>
          <a:p>
            <a:pPr marL="0" marR="0" lvl="0" indent="0" algn="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 accompany him to a meeting organized in which the victim and her parents are also present.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it-IT" sz="1600" b="0" i="0" u="none" strike="noStrike" cap="none" normalizeH="0" baseline="0" dirty="0" smtClean="0">
              <a:ln>
                <a:noFill/>
              </a:ln>
              <a:solidFill>
                <a:schemeClr val="tx1"/>
              </a:solidFill>
              <a:effectLst/>
              <a:latin typeface="Constant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GB" sz="1600" dirty="0" smtClean="0">
                <a:latin typeface="Constantia" pitchFamily="18" charset="0"/>
                <a:ea typeface="Calibri" pitchFamily="34" charset="0"/>
                <a:cs typeface="Calibri" pitchFamily="34" charset="0"/>
              </a:rPr>
              <a:t>I</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DENTIFY THE REASONS THAT LED HIM TO SEEK NOTORIETY. </a:t>
            </a:r>
          </a:p>
          <a:p>
            <a:pPr marL="0" marR="0" lvl="0" indent="0" algn="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There is often great frustrations behind these behaviours. </a:t>
            </a:r>
          </a:p>
          <a:p>
            <a:pPr marL="0" marR="0" lvl="0" indent="0" algn="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Let you not be fooled by the strength shown by the bully: </a:t>
            </a:r>
          </a:p>
          <a:p>
            <a:pPr marL="0" marR="0" lvl="0" indent="0" algn="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let you help him understand the state of mind of the victim </a:t>
            </a:r>
          </a:p>
          <a:p>
            <a:pPr marL="0" marR="0" lvl="0" indent="0" algn="r" defTabSz="914400" rtl="0" eaLnBrk="0" fontAlgn="base" latinLnBrk="0" hangingPunct="0">
              <a:lnSpc>
                <a:spcPct val="100000"/>
              </a:lnSpc>
              <a:spcBef>
                <a:spcPct val="0"/>
              </a:spcBef>
              <a:spcAft>
                <a:spcPct val="0"/>
              </a:spcAft>
              <a:buClrTx/>
              <a:buSzTx/>
              <a:buFontTx/>
              <a:buNone/>
              <a:tabLst/>
            </a:pP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and</a:t>
            </a:r>
            <a:r>
              <a:rPr kumimoji="0" lang="en-GB" sz="1600" b="0" i="0" u="none" strike="noStrike" cap="none" normalizeH="0" dirty="0" smtClean="0">
                <a:ln>
                  <a:noFill/>
                </a:ln>
                <a:solidFill>
                  <a:schemeClr val="tx1"/>
                </a:solidFill>
                <a:effectLst/>
                <a:latin typeface="Constantia" pitchFamily="18" charset="0"/>
                <a:ea typeface="Calibri" pitchFamily="34" charset="0"/>
                <a:cs typeface="Calibri" pitchFamily="34" charset="0"/>
              </a:rPr>
              <a:t> </a:t>
            </a:r>
            <a:r>
              <a:rPr kumimoji="0" lang="en-GB" sz="1600" b="0" i="0" u="none" strike="noStrike" cap="none" normalizeH="0" baseline="0" dirty="0" smtClean="0">
                <a:ln>
                  <a:noFill/>
                </a:ln>
                <a:solidFill>
                  <a:schemeClr val="tx1"/>
                </a:solidFill>
                <a:effectLst/>
                <a:latin typeface="Constantia" pitchFamily="18" charset="0"/>
                <a:ea typeface="Calibri" pitchFamily="34" charset="0"/>
                <a:cs typeface="Calibri" pitchFamily="34" charset="0"/>
              </a:rPr>
              <a:t>don’t be afraid to express your criticism.</a:t>
            </a:r>
            <a:endParaRPr kumimoji="0" lang="en-GB" sz="1600" b="0" i="0" u="none" strike="noStrike" cap="none" normalizeH="0" baseline="0" dirty="0" smtClean="0">
              <a:ln>
                <a:noFill/>
              </a:ln>
              <a:solidFill>
                <a:schemeClr val="tx1"/>
              </a:solidFill>
              <a:effectLst/>
              <a:latin typeface="Constantia" pitchFamily="18" charset="0"/>
              <a:cs typeface="Arial" pitchFamily="34" charset="0"/>
            </a:endParaRPr>
          </a:p>
        </p:txBody>
      </p:sp>
      <p:cxnSp>
        <p:nvCxnSpPr>
          <p:cNvPr id="8" name="Connettore 2 7"/>
          <p:cNvCxnSpPr/>
          <p:nvPr/>
        </p:nvCxnSpPr>
        <p:spPr>
          <a:xfrm>
            <a:off x="251520" y="1916832"/>
            <a:ext cx="1080000" cy="0"/>
          </a:xfrm>
          <a:prstGeom prst="straightConnector1">
            <a:avLst/>
          </a:prstGeom>
          <a:ln w="28575">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 name="Connettore 2 9"/>
          <p:cNvCxnSpPr/>
          <p:nvPr/>
        </p:nvCxnSpPr>
        <p:spPr>
          <a:xfrm>
            <a:off x="251520" y="2924944"/>
            <a:ext cx="1080000" cy="0"/>
          </a:xfrm>
          <a:prstGeom prst="straightConnector1">
            <a:avLst/>
          </a:prstGeom>
          <a:ln w="28575">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Connettore 2 11"/>
          <p:cNvCxnSpPr/>
          <p:nvPr/>
        </p:nvCxnSpPr>
        <p:spPr>
          <a:xfrm>
            <a:off x="251520" y="3933056"/>
            <a:ext cx="1080000" cy="0"/>
          </a:xfrm>
          <a:prstGeom prst="straightConnector1">
            <a:avLst/>
          </a:prstGeom>
          <a:ln w="28575">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15363" name="Picture 3" descr="Characteristics of Bully, Victim and Bystanders – Jackie Franke's Educator  Blog"/>
          <p:cNvPicPr>
            <a:picLocks noChangeAspect="1" noChangeArrowheads="1"/>
          </p:cNvPicPr>
          <p:nvPr/>
        </p:nvPicPr>
        <p:blipFill>
          <a:blip r:embed="rId2" cstate="print"/>
          <a:srcRect t="26218" r="3831" b="15012"/>
          <a:stretch>
            <a:fillRect/>
          </a:stretch>
        </p:blipFill>
        <p:spPr bwMode="auto">
          <a:xfrm>
            <a:off x="395536" y="4653136"/>
            <a:ext cx="2952328" cy="1804200"/>
          </a:xfrm>
          <a:prstGeom prst="rect">
            <a:avLst/>
          </a:prstGeom>
          <a:noFill/>
        </p:spPr>
      </p:pic>
      <p:pic>
        <p:nvPicPr>
          <p:cNvPr id="1026" name="Picture 2" descr="World Anti-Bullying Forum - World Anti-Bullying Forum"/>
          <p:cNvPicPr>
            <a:picLocks noChangeAspect="1" noChangeArrowheads="1"/>
          </p:cNvPicPr>
          <p:nvPr/>
        </p:nvPicPr>
        <p:blipFill>
          <a:blip r:embed="rId3" cstate="print"/>
          <a:srcRect/>
          <a:stretch>
            <a:fillRect/>
          </a:stretch>
        </p:blipFill>
        <p:spPr bwMode="auto">
          <a:xfrm>
            <a:off x="5004048" y="4869160"/>
            <a:ext cx="2619375" cy="1743076"/>
          </a:xfrm>
          <a:prstGeom prst="rect">
            <a:avLst/>
          </a:prstGeom>
          <a:ln>
            <a:noFill/>
          </a:ln>
          <a:effectLst>
            <a:softEdge rad="112500"/>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907704" y="404664"/>
            <a:ext cx="5184576" cy="477054"/>
          </a:xfrm>
          <a:prstGeom prst="rect">
            <a:avLst/>
          </a:prstGeom>
          <a:noFill/>
        </p:spPr>
        <p:txBody>
          <a:bodyPr wrap="square" rtlCol="0">
            <a:spAutoFit/>
          </a:bodyPr>
          <a:lstStyle/>
          <a:p>
            <a:pPr algn="ctr"/>
            <a:r>
              <a:rPr lang="it-IT" sz="2500" b="1" dirty="0" err="1" smtClean="0">
                <a:latin typeface="Constantia" pitchFamily="18" charset="0"/>
              </a:rPr>
              <a:t>How</a:t>
            </a:r>
            <a:r>
              <a:rPr lang="it-IT" sz="2500" b="1" dirty="0" smtClean="0">
                <a:latin typeface="Constantia" pitchFamily="18" charset="0"/>
              </a:rPr>
              <a:t> </a:t>
            </a:r>
            <a:r>
              <a:rPr lang="it-IT" sz="2500" b="1" dirty="0" err="1" smtClean="0">
                <a:latin typeface="Constantia" pitchFamily="18" charset="0"/>
              </a:rPr>
              <a:t>bullying</a:t>
            </a:r>
            <a:r>
              <a:rPr lang="it-IT" sz="2500" b="1" dirty="0" smtClean="0">
                <a:latin typeface="Constantia" pitchFamily="18" charset="0"/>
              </a:rPr>
              <a:t> </a:t>
            </a:r>
            <a:r>
              <a:rPr lang="it-IT" sz="2500" b="1" dirty="0" err="1" smtClean="0">
                <a:latin typeface="Constantia" pitchFamily="18" charset="0"/>
              </a:rPr>
              <a:t>changes</a:t>
            </a:r>
            <a:r>
              <a:rPr lang="it-IT" sz="2500" b="1" dirty="0" smtClean="0">
                <a:latin typeface="Constantia" pitchFamily="18" charset="0"/>
              </a:rPr>
              <a:t> </a:t>
            </a:r>
            <a:r>
              <a:rPr lang="it-IT" sz="2500" b="1" dirty="0" err="1" smtClean="0">
                <a:latin typeface="Constantia" pitchFamily="18" charset="0"/>
              </a:rPr>
              <a:t>with</a:t>
            </a:r>
            <a:r>
              <a:rPr lang="it-IT" sz="2500" b="1" dirty="0" smtClean="0">
                <a:latin typeface="Constantia" pitchFamily="18" charset="0"/>
              </a:rPr>
              <a:t> </a:t>
            </a:r>
            <a:r>
              <a:rPr lang="it-IT" sz="2500" b="1" dirty="0" err="1" smtClean="0">
                <a:latin typeface="Constantia" pitchFamily="18" charset="0"/>
              </a:rPr>
              <a:t>age</a:t>
            </a:r>
            <a:endParaRPr lang="it-IT" sz="2500" b="1" dirty="0">
              <a:latin typeface="Constantia" pitchFamily="18" charset="0"/>
            </a:endParaRPr>
          </a:p>
        </p:txBody>
      </p:sp>
      <p:sp>
        <p:nvSpPr>
          <p:cNvPr id="3" name="CasellaDiTesto 2"/>
          <p:cNvSpPr txBox="1"/>
          <p:nvPr/>
        </p:nvSpPr>
        <p:spPr>
          <a:xfrm>
            <a:off x="35496" y="971436"/>
            <a:ext cx="1584176" cy="369332"/>
          </a:xfrm>
          <a:prstGeom prst="rect">
            <a:avLst/>
          </a:prstGeom>
          <a:noFill/>
        </p:spPr>
        <p:txBody>
          <a:bodyPr wrap="square" rtlCol="0">
            <a:spAutoFit/>
          </a:bodyPr>
          <a:lstStyle/>
          <a:p>
            <a:pPr algn="ctr"/>
            <a:r>
              <a:rPr lang="it-IT" b="1" dirty="0" err="1" smtClean="0">
                <a:latin typeface="Constantia" pitchFamily="18" charset="0"/>
              </a:rPr>
              <a:t>Children</a:t>
            </a:r>
            <a:r>
              <a:rPr lang="it-IT" b="1" dirty="0" smtClean="0">
                <a:latin typeface="Constantia" pitchFamily="18" charset="0"/>
              </a:rPr>
              <a:t> </a:t>
            </a:r>
            <a:endParaRPr lang="it-IT" b="1" dirty="0">
              <a:latin typeface="Constantia" pitchFamily="18" charset="0"/>
            </a:endParaRPr>
          </a:p>
        </p:txBody>
      </p:sp>
      <p:sp>
        <p:nvSpPr>
          <p:cNvPr id="6" name="Segnaposto contenuto 5"/>
          <p:cNvSpPr>
            <a:spLocks noGrp="1"/>
          </p:cNvSpPr>
          <p:nvPr>
            <p:ph sz="half" idx="1"/>
          </p:nvPr>
        </p:nvSpPr>
        <p:spPr>
          <a:xfrm>
            <a:off x="179512" y="1340768"/>
            <a:ext cx="4248472" cy="3528392"/>
          </a:xfrm>
        </p:spPr>
        <p:txBody>
          <a:bodyPr>
            <a:normAutofit fontScale="55000" lnSpcReduction="20000"/>
          </a:bodyPr>
          <a:lstStyle/>
          <a:p>
            <a:pPr fontAlgn="base">
              <a:spcBef>
                <a:spcPct val="0"/>
              </a:spcBef>
              <a:spcAft>
                <a:spcPct val="0"/>
              </a:spcAft>
            </a:pPr>
            <a:r>
              <a:rPr lang="en-GB" sz="2700" dirty="0" smtClean="0">
                <a:solidFill>
                  <a:srgbClr val="000000"/>
                </a:solidFill>
                <a:latin typeface="Constantia" pitchFamily="18" charset="0"/>
                <a:ea typeface="Calibri" pitchFamily="34" charset="0"/>
                <a:cs typeface="Tahoma" pitchFamily="34" charset="0"/>
              </a:rPr>
              <a:t>Baby – </a:t>
            </a:r>
            <a:r>
              <a:rPr lang="en-GB" sz="2700" dirty="0" smtClean="0">
                <a:solidFill>
                  <a:srgbClr val="000000"/>
                </a:solidFill>
                <a:latin typeface="Constantia" pitchFamily="18" charset="0"/>
                <a:ea typeface="Calibri" pitchFamily="34" charset="0"/>
                <a:cs typeface="Tahoma" pitchFamily="34" charset="0"/>
              </a:rPr>
              <a:t>bullying: carried </a:t>
            </a:r>
            <a:r>
              <a:rPr lang="en-GB" sz="2700" dirty="0" smtClean="0">
                <a:solidFill>
                  <a:srgbClr val="000000"/>
                </a:solidFill>
                <a:latin typeface="Constantia" pitchFamily="18" charset="0"/>
                <a:ea typeface="Calibri" pitchFamily="34" charset="0"/>
                <a:cs typeface="Tahoma" pitchFamily="34" charset="0"/>
              </a:rPr>
              <a:t>out by very young children.</a:t>
            </a:r>
          </a:p>
          <a:p>
            <a:pPr lvl="0" fontAlgn="base">
              <a:spcBef>
                <a:spcPct val="0"/>
              </a:spcBef>
              <a:spcAft>
                <a:spcPct val="0"/>
              </a:spcAft>
            </a:pPr>
            <a:endParaRPr lang="en-GB" sz="2700" dirty="0" smtClean="0">
              <a:solidFill>
                <a:srgbClr val="000000"/>
              </a:solidFill>
              <a:latin typeface="Constantia" pitchFamily="18" charset="0"/>
              <a:ea typeface="Calibri" pitchFamily="34" charset="0"/>
              <a:cs typeface="Tahoma" pitchFamily="34" charset="0"/>
            </a:endParaRPr>
          </a:p>
          <a:p>
            <a:pPr marL="0" lvl="0" indent="0" fontAlgn="base">
              <a:spcBef>
                <a:spcPct val="0"/>
              </a:spcBef>
              <a:spcAft>
                <a:spcPct val="0"/>
              </a:spcAft>
            </a:pPr>
            <a:r>
              <a:rPr lang="en-GB" sz="2700" dirty="0" smtClean="0">
                <a:solidFill>
                  <a:srgbClr val="000000"/>
                </a:solidFill>
                <a:latin typeface="Constantia" pitchFamily="18" charset="0"/>
                <a:ea typeface="Calibri" pitchFamily="34" charset="0"/>
                <a:cs typeface="Tahoma" pitchFamily="34" charset="0"/>
              </a:rPr>
              <a:t>     More </a:t>
            </a:r>
            <a:r>
              <a:rPr lang="en-GB" sz="2700" dirty="0" smtClean="0">
                <a:solidFill>
                  <a:srgbClr val="000000"/>
                </a:solidFill>
                <a:latin typeface="Constantia" pitchFamily="18" charset="0"/>
                <a:ea typeface="Calibri" pitchFamily="34" charset="0"/>
                <a:cs typeface="Tahoma" pitchFamily="34" charset="0"/>
              </a:rPr>
              <a:t>common in primary schools, even though often underestimated.</a:t>
            </a:r>
          </a:p>
          <a:p>
            <a:pPr marL="0" lvl="0" indent="0" fontAlgn="base">
              <a:spcBef>
                <a:spcPct val="0"/>
              </a:spcBef>
              <a:spcAft>
                <a:spcPct val="0"/>
              </a:spcAft>
            </a:pPr>
            <a:endParaRPr lang="en-GB" sz="2700" dirty="0" smtClean="0">
              <a:solidFill>
                <a:srgbClr val="000000"/>
              </a:solidFill>
              <a:latin typeface="Constantia" pitchFamily="18" charset="0"/>
              <a:ea typeface="Calibri" pitchFamily="34" charset="0"/>
              <a:cs typeface="Tahoma" pitchFamily="34" charset="0"/>
            </a:endParaRPr>
          </a:p>
          <a:p>
            <a:pPr marL="0" lvl="0" indent="0" fontAlgn="base">
              <a:spcBef>
                <a:spcPct val="0"/>
              </a:spcBef>
              <a:spcAft>
                <a:spcPct val="0"/>
              </a:spcAft>
              <a:buNone/>
            </a:pPr>
            <a:endParaRPr lang="it-IT" sz="2700" dirty="0" smtClean="0">
              <a:latin typeface="Constantia" pitchFamily="18" charset="0"/>
              <a:cs typeface="Arial" pitchFamily="34" charset="0"/>
            </a:endParaRPr>
          </a:p>
          <a:p>
            <a:pPr marL="0" lvl="0" indent="0" eaLnBrk="0" fontAlgn="base" hangingPunct="0">
              <a:spcBef>
                <a:spcPct val="0"/>
              </a:spcBef>
              <a:spcAft>
                <a:spcPct val="0"/>
              </a:spcAft>
            </a:pPr>
            <a:r>
              <a:rPr lang="en-GB" sz="2700" dirty="0" smtClean="0">
                <a:latin typeface="Constantia" pitchFamily="18" charset="0"/>
                <a:ea typeface="Calibri" pitchFamily="34" charset="0"/>
                <a:cs typeface="Times New Roman" pitchFamily="18" charset="0"/>
              </a:rPr>
              <a:t> </a:t>
            </a:r>
            <a:r>
              <a:rPr lang="en-GB" sz="2700" dirty="0" smtClean="0">
                <a:latin typeface="Constantia" pitchFamily="18" charset="0"/>
                <a:ea typeface="Calibri" pitchFamily="34" charset="0"/>
                <a:cs typeface="Times New Roman" pitchFamily="18" charset="0"/>
              </a:rPr>
              <a:t>    Still </a:t>
            </a:r>
            <a:r>
              <a:rPr lang="en-GB" sz="2700" dirty="0" smtClean="0">
                <a:latin typeface="Constantia" pitchFamily="18" charset="0"/>
                <a:ea typeface="Calibri" pitchFamily="34" charset="0"/>
                <a:cs typeface="Times New Roman" pitchFamily="18" charset="0"/>
              </a:rPr>
              <a:t>little known: for the child it can be difficult to face such a situation and it is thought that such a small child can assume certain attitudes. </a:t>
            </a:r>
            <a:endParaRPr lang="en-GB" sz="2700" dirty="0" smtClean="0">
              <a:latin typeface="Constantia" pitchFamily="18" charset="0"/>
              <a:ea typeface="Calibri" pitchFamily="34" charset="0"/>
              <a:cs typeface="Times New Roman" pitchFamily="18" charset="0"/>
            </a:endParaRPr>
          </a:p>
          <a:p>
            <a:pPr marL="0" lvl="0" indent="0" eaLnBrk="0" fontAlgn="base" hangingPunct="0">
              <a:spcBef>
                <a:spcPct val="0"/>
              </a:spcBef>
              <a:spcAft>
                <a:spcPct val="0"/>
              </a:spcAft>
              <a:buNone/>
            </a:pPr>
            <a:endParaRPr lang="en-GB" sz="2700" dirty="0" smtClean="0">
              <a:latin typeface="Constantia" pitchFamily="18" charset="0"/>
              <a:ea typeface="Calibri" pitchFamily="34" charset="0"/>
              <a:cs typeface="Times New Roman" pitchFamily="18" charset="0"/>
            </a:endParaRPr>
          </a:p>
          <a:p>
            <a:pPr marL="0" lvl="0" indent="0" eaLnBrk="0" fontAlgn="base" hangingPunct="0">
              <a:spcBef>
                <a:spcPct val="0"/>
              </a:spcBef>
              <a:spcAft>
                <a:spcPct val="0"/>
              </a:spcAft>
            </a:pPr>
            <a:r>
              <a:rPr lang="en-GB" sz="2700" dirty="0" smtClean="0">
                <a:latin typeface="Constantia" pitchFamily="18" charset="0"/>
                <a:ea typeface="Calibri" pitchFamily="34" charset="0"/>
                <a:cs typeface="Times New Roman" pitchFamily="18" charset="0"/>
              </a:rPr>
              <a:t>      Not </a:t>
            </a:r>
            <a:r>
              <a:rPr lang="en-GB" sz="2700" dirty="0" smtClean="0">
                <a:latin typeface="Constantia" pitchFamily="18" charset="0"/>
                <a:ea typeface="Calibri" pitchFamily="34" charset="0"/>
                <a:cs typeface="Times New Roman" pitchFamily="18" charset="0"/>
              </a:rPr>
              <a:t>the right tools to avoid it and educate children. </a:t>
            </a:r>
            <a:endParaRPr lang="en-GB" sz="2700" dirty="0" smtClean="0">
              <a:latin typeface="Constantia" pitchFamily="18" charset="0"/>
              <a:ea typeface="Calibri" pitchFamily="34" charset="0"/>
              <a:cs typeface="Times New Roman" pitchFamily="18" charset="0"/>
            </a:endParaRPr>
          </a:p>
          <a:p>
            <a:pPr marL="0" lvl="0" indent="0" eaLnBrk="0" fontAlgn="base" hangingPunct="0">
              <a:spcBef>
                <a:spcPct val="0"/>
              </a:spcBef>
              <a:spcAft>
                <a:spcPct val="0"/>
              </a:spcAft>
              <a:buNone/>
            </a:pPr>
            <a:endParaRPr lang="en-GB" sz="2700" dirty="0" smtClean="0">
              <a:latin typeface="Constantia" pitchFamily="18" charset="0"/>
              <a:ea typeface="Calibri" pitchFamily="34" charset="0"/>
              <a:cs typeface="Times New Roman" pitchFamily="18" charset="0"/>
            </a:endParaRPr>
          </a:p>
          <a:p>
            <a:pPr marL="0" lvl="0" indent="0" eaLnBrk="0" fontAlgn="base" hangingPunct="0">
              <a:spcBef>
                <a:spcPct val="0"/>
              </a:spcBef>
              <a:spcAft>
                <a:spcPct val="0"/>
              </a:spcAft>
            </a:pPr>
            <a:r>
              <a:rPr lang="en-GB" sz="2700" dirty="0" smtClean="0">
                <a:latin typeface="Constantia" pitchFamily="18" charset="0"/>
                <a:ea typeface="Calibri" pitchFamily="34" charset="0"/>
                <a:cs typeface="Times New Roman" pitchFamily="18" charset="0"/>
              </a:rPr>
              <a:t> </a:t>
            </a:r>
            <a:r>
              <a:rPr lang="en-GB" sz="2700" dirty="0" smtClean="0">
                <a:latin typeface="Constantia" pitchFamily="18" charset="0"/>
                <a:ea typeface="Calibri" pitchFamily="34" charset="0"/>
                <a:cs typeface="Times New Roman" pitchFamily="18" charset="0"/>
              </a:rPr>
              <a:t>     Recognize </a:t>
            </a:r>
            <a:r>
              <a:rPr lang="en-GB" sz="2700" dirty="0" smtClean="0">
                <a:latin typeface="Constantia" pitchFamily="18" charset="0"/>
                <a:ea typeface="Calibri" pitchFamily="34" charset="0"/>
                <a:cs typeface="Times New Roman" pitchFamily="18" charset="0"/>
              </a:rPr>
              <a:t>the first signs and not to make certain attitudes become normal by the bully.</a:t>
            </a:r>
            <a:endParaRPr lang="en-GB" sz="2700" dirty="0" smtClean="0">
              <a:latin typeface="Constantia" pitchFamily="18" charset="0"/>
              <a:cs typeface="Arial" pitchFamily="34" charset="0"/>
            </a:endParaRPr>
          </a:p>
          <a:p>
            <a:endParaRPr lang="it-IT" dirty="0"/>
          </a:p>
        </p:txBody>
      </p:sp>
      <p:sp>
        <p:nvSpPr>
          <p:cNvPr id="7" name="Segnaposto contenuto 6"/>
          <p:cNvSpPr>
            <a:spLocks noGrp="1"/>
          </p:cNvSpPr>
          <p:nvPr>
            <p:ph sz="half" idx="2"/>
          </p:nvPr>
        </p:nvSpPr>
        <p:spPr>
          <a:xfrm>
            <a:off x="4644008" y="1268760"/>
            <a:ext cx="4176464" cy="2088232"/>
          </a:xfrm>
        </p:spPr>
        <p:txBody>
          <a:bodyPr>
            <a:noAutofit/>
          </a:bodyPr>
          <a:lstStyle/>
          <a:p>
            <a:r>
              <a:rPr lang="en-GB" sz="1500" dirty="0" smtClean="0">
                <a:latin typeface="Constantia" pitchFamily="18" charset="0"/>
              </a:rPr>
              <a:t> </a:t>
            </a:r>
            <a:r>
              <a:rPr lang="en-GB" sz="1500" dirty="0" smtClean="0">
                <a:latin typeface="Constantia" pitchFamily="18" charset="0"/>
              </a:rPr>
              <a:t>The </a:t>
            </a:r>
            <a:r>
              <a:rPr lang="en-GB" sz="1500" dirty="0" smtClean="0">
                <a:latin typeface="Constantia" pitchFamily="18" charset="0"/>
              </a:rPr>
              <a:t>most critical </a:t>
            </a:r>
            <a:r>
              <a:rPr lang="en-GB" sz="1500" dirty="0" smtClean="0">
                <a:latin typeface="Constantia" pitchFamily="18" charset="0"/>
              </a:rPr>
              <a:t>period: between </a:t>
            </a:r>
            <a:r>
              <a:rPr lang="en-GB" sz="1500" dirty="0" smtClean="0">
                <a:latin typeface="Constantia" pitchFamily="18" charset="0"/>
              </a:rPr>
              <a:t>11 and </a:t>
            </a:r>
            <a:r>
              <a:rPr lang="en-GB" sz="1500" dirty="0" smtClean="0">
                <a:latin typeface="Constantia" pitchFamily="18" charset="0"/>
              </a:rPr>
              <a:t>13.</a:t>
            </a:r>
          </a:p>
          <a:p>
            <a:pPr>
              <a:buNone/>
            </a:pPr>
            <a:endParaRPr lang="en-GB" sz="1500" dirty="0" smtClean="0">
              <a:latin typeface="Constantia" pitchFamily="18" charset="0"/>
            </a:endParaRPr>
          </a:p>
          <a:p>
            <a:r>
              <a:rPr lang="en-GB" sz="1500" dirty="0" smtClean="0">
                <a:latin typeface="Constantia" pitchFamily="18" charset="0"/>
              </a:rPr>
              <a:t>A </a:t>
            </a:r>
            <a:r>
              <a:rPr lang="en-GB" sz="1500" dirty="0" smtClean="0">
                <a:latin typeface="Constantia" pitchFamily="18" charset="0"/>
              </a:rPr>
              <a:t>higher level of psychological verbal violence was recorded among girls</a:t>
            </a:r>
            <a:r>
              <a:rPr lang="en-GB" sz="1500" dirty="0" smtClean="0">
                <a:latin typeface="Constantia" pitchFamily="18" charset="0"/>
              </a:rPr>
              <a:t>.</a:t>
            </a:r>
          </a:p>
          <a:p>
            <a:pPr>
              <a:buNone/>
            </a:pPr>
            <a:endParaRPr lang="en-GB" sz="1500" dirty="0" smtClean="0">
              <a:latin typeface="Constantia" pitchFamily="18" charset="0"/>
            </a:endParaRPr>
          </a:p>
          <a:p>
            <a:r>
              <a:rPr lang="en-GB" sz="1500" dirty="0" smtClean="0">
                <a:latin typeface="Constantia" pitchFamily="18" charset="0"/>
              </a:rPr>
              <a:t>Often these violent </a:t>
            </a:r>
            <a:r>
              <a:rPr lang="en-GB" sz="1500" dirty="0" smtClean="0">
                <a:latin typeface="Constantia" pitchFamily="18" charset="0"/>
              </a:rPr>
              <a:t>attitudes are caused by the changes that every teenager lives: </a:t>
            </a:r>
            <a:r>
              <a:rPr lang="en-GB" sz="1500" u="sng" dirty="0" smtClean="0">
                <a:latin typeface="Constantia" pitchFamily="18" charset="0"/>
              </a:rPr>
              <a:t>physical </a:t>
            </a:r>
            <a:r>
              <a:rPr lang="en-GB" sz="1500" u="sng" dirty="0" smtClean="0">
                <a:latin typeface="Constantia" pitchFamily="18" charset="0"/>
              </a:rPr>
              <a:t>changes</a:t>
            </a:r>
            <a:r>
              <a:rPr lang="en-GB" sz="1500" dirty="0" smtClean="0">
                <a:latin typeface="Constantia" pitchFamily="18" charset="0"/>
              </a:rPr>
              <a:t>, </a:t>
            </a:r>
            <a:r>
              <a:rPr lang="en-GB" sz="1500" u="sng" dirty="0" smtClean="0">
                <a:latin typeface="Constantia" pitchFamily="18" charset="0"/>
              </a:rPr>
              <a:t>thoughts</a:t>
            </a:r>
            <a:r>
              <a:rPr lang="en-GB" sz="1500" dirty="0" smtClean="0">
                <a:latin typeface="Constantia" pitchFamily="18" charset="0"/>
              </a:rPr>
              <a:t>, </a:t>
            </a:r>
            <a:r>
              <a:rPr lang="en-GB" sz="1500" u="sng" dirty="0" smtClean="0">
                <a:latin typeface="Constantia" pitchFamily="18" charset="0"/>
              </a:rPr>
              <a:t>own values </a:t>
            </a:r>
            <a:r>
              <a:rPr lang="en-GB" sz="1500" dirty="0" smtClean="0">
                <a:latin typeface="Constantia" pitchFamily="18" charset="0"/>
              </a:rPr>
              <a:t>or desire for </a:t>
            </a:r>
            <a:r>
              <a:rPr lang="en-GB" sz="1500" u="sng" dirty="0" smtClean="0">
                <a:latin typeface="Constantia" pitchFamily="18" charset="0"/>
              </a:rPr>
              <a:t>independence.</a:t>
            </a:r>
          </a:p>
        </p:txBody>
      </p:sp>
      <p:sp>
        <p:nvSpPr>
          <p:cNvPr id="8" name="CasellaDiTesto 7"/>
          <p:cNvSpPr txBox="1"/>
          <p:nvPr/>
        </p:nvSpPr>
        <p:spPr>
          <a:xfrm>
            <a:off x="4499992" y="980728"/>
            <a:ext cx="1368152" cy="369332"/>
          </a:xfrm>
          <a:prstGeom prst="rect">
            <a:avLst/>
          </a:prstGeom>
          <a:noFill/>
        </p:spPr>
        <p:txBody>
          <a:bodyPr wrap="square" rtlCol="0">
            <a:spAutoFit/>
          </a:bodyPr>
          <a:lstStyle/>
          <a:p>
            <a:pPr algn="ctr"/>
            <a:r>
              <a:rPr lang="it-IT" b="1" dirty="0" err="1" smtClean="0">
                <a:latin typeface="Constantia" pitchFamily="18" charset="0"/>
              </a:rPr>
              <a:t>Teens</a:t>
            </a:r>
            <a:endParaRPr lang="it-IT" b="1" dirty="0">
              <a:latin typeface="Constantia" pitchFamily="18" charset="0"/>
            </a:endParaRPr>
          </a:p>
        </p:txBody>
      </p:sp>
      <p:sp>
        <p:nvSpPr>
          <p:cNvPr id="9" name="CasellaDiTesto 8"/>
          <p:cNvSpPr txBox="1"/>
          <p:nvPr/>
        </p:nvSpPr>
        <p:spPr>
          <a:xfrm>
            <a:off x="4716016" y="3563724"/>
            <a:ext cx="1224136" cy="369332"/>
          </a:xfrm>
          <a:prstGeom prst="rect">
            <a:avLst/>
          </a:prstGeom>
          <a:noFill/>
        </p:spPr>
        <p:txBody>
          <a:bodyPr wrap="square" rtlCol="0">
            <a:spAutoFit/>
          </a:bodyPr>
          <a:lstStyle/>
          <a:p>
            <a:pPr algn="ctr"/>
            <a:r>
              <a:rPr lang="it-IT" b="1" dirty="0" err="1" smtClean="0">
                <a:latin typeface="Constantia" pitchFamily="18" charset="0"/>
              </a:rPr>
              <a:t>Adults</a:t>
            </a:r>
            <a:endParaRPr lang="it-IT" b="1" dirty="0">
              <a:latin typeface="Constantia" pitchFamily="18" charset="0"/>
            </a:endParaRPr>
          </a:p>
        </p:txBody>
      </p:sp>
      <p:sp>
        <p:nvSpPr>
          <p:cNvPr id="18434" name="Rectangle 2"/>
          <p:cNvSpPr>
            <a:spLocks noChangeArrowheads="1"/>
          </p:cNvSpPr>
          <p:nvPr/>
        </p:nvSpPr>
        <p:spPr bwMode="auto">
          <a:xfrm>
            <a:off x="4283968" y="3826349"/>
            <a:ext cx="4860032" cy="28777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GB" sz="1600" b="0" i="0" u="none" strike="noStrike" cap="none" normalizeH="0" dirty="0" smtClean="0">
                <a:ln>
                  <a:noFill/>
                </a:ln>
                <a:effectLst/>
                <a:latin typeface="Constantia" pitchFamily="18" charset="0"/>
                <a:ea typeface="Calibri" pitchFamily="34" charset="0"/>
                <a:cs typeface="Tahoma" pitchFamily="34" charset="0"/>
              </a:rPr>
              <a:t>      </a:t>
            </a:r>
            <a:r>
              <a:rPr lang="en-GB" sz="1500" dirty="0" smtClean="0">
                <a:latin typeface="Constantia" pitchFamily="18" charset="0"/>
                <a:ea typeface="Calibri" pitchFamily="34" charset="0"/>
                <a:cs typeface="Tahoma" pitchFamily="34" charset="0"/>
              </a:rPr>
              <a:t>F</a:t>
            </a:r>
            <a:r>
              <a:rPr kumimoji="0" lang="en-GB" sz="1500" b="0" i="0" u="none" strike="noStrike" cap="none" normalizeH="0" baseline="0" dirty="0" smtClean="0">
                <a:ln>
                  <a:noFill/>
                </a:ln>
                <a:effectLst/>
                <a:latin typeface="Constantia" pitchFamily="18" charset="0"/>
                <a:ea typeface="Calibri" pitchFamily="34" charset="0"/>
                <a:cs typeface="Tahoma" pitchFamily="34" charset="0"/>
              </a:rPr>
              <a:t>ound anywhere: office, university or public places. </a:t>
            </a:r>
          </a:p>
          <a:p>
            <a:pPr marL="0" marR="0" lvl="0" indent="0" algn="l" defTabSz="914400" rtl="0" eaLnBrk="1" fontAlgn="base" latinLnBrk="0" hangingPunct="1">
              <a:lnSpc>
                <a:spcPct val="100000"/>
              </a:lnSpc>
              <a:spcBef>
                <a:spcPct val="0"/>
              </a:spcBef>
              <a:spcAft>
                <a:spcPct val="0"/>
              </a:spcAft>
              <a:buClrTx/>
              <a:buSzTx/>
              <a:tabLst/>
            </a:pPr>
            <a:endParaRPr kumimoji="0" lang="en-GB" sz="1500" b="0" i="0" u="none" strike="noStrike" cap="none" normalizeH="0" baseline="0" dirty="0" smtClean="0">
              <a:ln>
                <a:noFill/>
              </a:ln>
              <a:effectLst/>
              <a:latin typeface="Constantia" pitchFamily="18" charset="0"/>
              <a:ea typeface="Calibri" pitchFamily="34" charset="0"/>
              <a:cs typeface="Tahoma"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lang="en-GB" sz="1500" dirty="0" smtClean="0">
                <a:latin typeface="Constantia" pitchFamily="18" charset="0"/>
                <a:ea typeface="Calibri" pitchFamily="34" charset="0"/>
                <a:cs typeface="Tahoma" pitchFamily="34" charset="0"/>
              </a:rPr>
              <a:t> </a:t>
            </a:r>
            <a:r>
              <a:rPr lang="en-GB" sz="1500" dirty="0" smtClean="0">
                <a:latin typeface="Constantia" pitchFamily="18" charset="0"/>
                <a:ea typeface="Calibri" pitchFamily="34" charset="0"/>
                <a:cs typeface="Tahoma" pitchFamily="34" charset="0"/>
              </a:rPr>
              <a:t>     </a:t>
            </a:r>
            <a:r>
              <a:rPr lang="en-GB" sz="1500" dirty="0" smtClean="0">
                <a:latin typeface="Constantia" pitchFamily="18" charset="0"/>
                <a:ea typeface="Calibri" pitchFamily="34" charset="0"/>
                <a:cs typeface="Tahoma" pitchFamily="34" charset="0"/>
              </a:rPr>
              <a:t>P</a:t>
            </a:r>
            <a:r>
              <a:rPr kumimoji="0" lang="en-GB" sz="1500" b="0" i="0" u="none" strike="noStrike" cap="none" normalizeH="0" baseline="0" dirty="0" smtClean="0">
                <a:ln>
                  <a:noFill/>
                </a:ln>
                <a:effectLst/>
                <a:latin typeface="Constantia" pitchFamily="18" charset="0"/>
                <a:ea typeface="Calibri" pitchFamily="34" charset="0"/>
                <a:cs typeface="Tahoma" pitchFamily="34" charset="0"/>
              </a:rPr>
              <a:t>hysical bullying:</a:t>
            </a:r>
            <a:r>
              <a:rPr kumimoji="0" lang="en-GB" sz="1500" b="0" i="0" u="none" strike="noStrike" cap="none" normalizeH="0" dirty="0" smtClean="0">
                <a:ln>
                  <a:noFill/>
                </a:ln>
                <a:effectLst/>
                <a:latin typeface="Constantia" pitchFamily="18" charset="0"/>
                <a:ea typeface="Calibri" pitchFamily="34" charset="0"/>
                <a:cs typeface="Tahoma" pitchFamily="34" charset="0"/>
              </a:rPr>
              <a:t> </a:t>
            </a:r>
            <a:r>
              <a:rPr kumimoji="0" lang="en-GB" sz="1500" b="0" i="0" u="none" strike="noStrike" cap="none" normalizeH="0" baseline="0" dirty="0" smtClean="0">
                <a:ln>
                  <a:noFill/>
                </a:ln>
                <a:effectLst/>
                <a:latin typeface="Constantia" pitchFamily="18" charset="0"/>
                <a:ea typeface="Calibri" pitchFamily="34" charset="0"/>
                <a:cs typeface="Tahoma" pitchFamily="34" charset="0"/>
              </a:rPr>
              <a:t>the most dangerous for the consequences on the victim;</a:t>
            </a:r>
            <a:endParaRPr kumimoji="0" lang="en-GB" sz="1500" b="0" i="0" u="none" strike="noStrike" cap="none" normalizeH="0" baseline="0" dirty="0" smtClean="0">
              <a:ln>
                <a:noFill/>
              </a:ln>
              <a:effectLst/>
              <a:latin typeface="Constantia" pitchFamily="18" charset="0"/>
              <a:ea typeface="Calibri" pitchFamily="34" charset="0"/>
              <a:cs typeface="Calibri" pitchFamily="34"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lang="en-GB" sz="1500" dirty="0" smtClean="0">
                <a:latin typeface="Constantia" pitchFamily="18" charset="0"/>
                <a:ea typeface="Calibri" pitchFamily="34" charset="0"/>
                <a:cs typeface="Calibri" pitchFamily="34" charset="0"/>
              </a:rPr>
              <a:t> </a:t>
            </a:r>
            <a:r>
              <a:rPr lang="en-GB" sz="1500" dirty="0" smtClean="0">
                <a:latin typeface="Constantia" pitchFamily="18" charset="0"/>
                <a:ea typeface="Calibri" pitchFamily="34" charset="0"/>
                <a:cs typeface="Calibri" pitchFamily="34" charset="0"/>
              </a:rPr>
              <a:t>     </a:t>
            </a:r>
            <a:r>
              <a:rPr lang="en-GB" sz="1500" dirty="0" smtClean="0">
                <a:latin typeface="Constantia" pitchFamily="18" charset="0"/>
                <a:ea typeface="Calibri" pitchFamily="34" charset="0"/>
                <a:cs typeface="Tahoma" pitchFamily="34" charset="0"/>
              </a:rPr>
              <a:t>P</a:t>
            </a:r>
            <a:r>
              <a:rPr kumimoji="0" lang="en-GB" sz="1500" b="0" i="0" u="none" strike="noStrike" cap="none" normalizeH="0" baseline="0" dirty="0" smtClean="0">
                <a:ln>
                  <a:noFill/>
                </a:ln>
                <a:effectLst/>
                <a:latin typeface="Constantia" pitchFamily="18" charset="0"/>
                <a:ea typeface="Calibri" pitchFamily="34" charset="0"/>
                <a:cs typeface="Tahoma" pitchFamily="34" charset="0"/>
              </a:rPr>
              <a:t>assive bullying: the victims are subjugated and treated with kindness;</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lang="en-GB" sz="1500" dirty="0" smtClean="0">
                <a:latin typeface="Constantia" pitchFamily="18" charset="0"/>
                <a:ea typeface="Calibri" pitchFamily="34" charset="0"/>
                <a:cs typeface="Tahoma" pitchFamily="34" charset="0"/>
              </a:rPr>
              <a:t> </a:t>
            </a:r>
            <a:r>
              <a:rPr lang="en-GB" sz="1500" dirty="0" smtClean="0">
                <a:latin typeface="Constantia" pitchFamily="18" charset="0"/>
                <a:ea typeface="Calibri" pitchFamily="34" charset="0"/>
                <a:cs typeface="Tahoma" pitchFamily="34" charset="0"/>
              </a:rPr>
              <a:t>    </a:t>
            </a:r>
            <a:r>
              <a:rPr kumimoji="0" lang="en-GB" sz="1500" b="0" i="0" u="none" strike="noStrike" cap="none" normalizeH="0" baseline="0" dirty="0" smtClean="0">
                <a:ln>
                  <a:noFill/>
                </a:ln>
                <a:effectLst/>
                <a:latin typeface="Constantia" pitchFamily="18" charset="0"/>
                <a:ea typeface="Calibri" pitchFamily="34" charset="0"/>
                <a:cs typeface="Tahoma" pitchFamily="34" charset="0"/>
              </a:rPr>
              <a:t> </a:t>
            </a:r>
            <a:r>
              <a:rPr lang="en-GB" sz="1500" dirty="0" smtClean="0">
                <a:latin typeface="Constantia" pitchFamily="18" charset="0"/>
                <a:ea typeface="Calibri" pitchFamily="34" charset="0"/>
                <a:cs typeface="Tahoma" pitchFamily="34" charset="0"/>
              </a:rPr>
              <a:t>R</a:t>
            </a:r>
            <a:r>
              <a:rPr kumimoji="0" lang="en-GB" sz="1500" b="0" i="0" u="none" strike="noStrike" cap="none" normalizeH="0" baseline="0" dirty="0" smtClean="0">
                <a:ln>
                  <a:noFill/>
                </a:ln>
                <a:effectLst/>
                <a:latin typeface="Constantia" pitchFamily="18" charset="0"/>
                <a:ea typeface="Calibri" pitchFamily="34" charset="0"/>
                <a:cs typeface="Tahoma" pitchFamily="34" charset="0"/>
              </a:rPr>
              <a:t>ole bullying: in the workplace;</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lang="en-GB" sz="1500" dirty="0" smtClean="0">
                <a:latin typeface="Constantia" pitchFamily="18" charset="0"/>
                <a:ea typeface="Calibri" pitchFamily="34" charset="0"/>
                <a:cs typeface="Tahoma" pitchFamily="34" charset="0"/>
              </a:rPr>
              <a:t>      V</a:t>
            </a:r>
            <a:r>
              <a:rPr kumimoji="0" lang="en-GB" sz="1500" b="0" i="0" u="none" strike="noStrike" cap="none" normalizeH="0" baseline="0" dirty="0" smtClean="0">
                <a:ln>
                  <a:noFill/>
                </a:ln>
                <a:effectLst/>
                <a:latin typeface="Constantia" pitchFamily="18" charset="0"/>
                <a:ea typeface="Calibri" pitchFamily="34" charset="0"/>
                <a:cs typeface="Tahoma" pitchFamily="34" charset="0"/>
              </a:rPr>
              <a:t>erbal bullying;</a:t>
            </a:r>
            <a:r>
              <a:rPr kumimoji="0" lang="en-GB" sz="1500" b="0" i="0" u="none" strike="noStrike" cap="none" normalizeH="0" dirty="0" smtClean="0">
                <a:ln>
                  <a:noFill/>
                </a:ln>
                <a:effectLst/>
                <a:latin typeface="Constantia" pitchFamily="18" charset="0"/>
                <a:ea typeface="Calibri" pitchFamily="34" charset="0"/>
                <a:cs typeface="Tahoma" pitchFamily="34" charset="0"/>
              </a:rPr>
              <a:t> </a:t>
            </a:r>
            <a:r>
              <a:rPr kumimoji="0" lang="en-GB" sz="1500" b="0" i="0" u="none" strike="noStrike" cap="none" normalizeH="0" baseline="0" dirty="0" smtClean="0">
                <a:ln>
                  <a:noFill/>
                </a:ln>
                <a:effectLst/>
                <a:latin typeface="Constantia" pitchFamily="18" charset="0"/>
                <a:ea typeface="Calibri" pitchFamily="34" charset="0"/>
                <a:cs typeface="Tahoma" pitchFamily="34" charset="0"/>
              </a:rPr>
              <a:t>adult </a:t>
            </a:r>
            <a:r>
              <a:rPr kumimoji="0" lang="en-GB" sz="1500" b="0" i="0" u="none" strike="noStrike" cap="none" normalizeH="0" baseline="0" dirty="0" err="1" smtClean="0">
                <a:ln>
                  <a:noFill/>
                </a:ln>
                <a:effectLst/>
                <a:latin typeface="Constantia" pitchFamily="18" charset="0"/>
                <a:ea typeface="Calibri" pitchFamily="34" charset="0"/>
                <a:cs typeface="Tahoma" pitchFamily="34" charset="0"/>
              </a:rPr>
              <a:t>cyberbullying</a:t>
            </a:r>
            <a:r>
              <a:rPr kumimoji="0" lang="en-GB" sz="1500" b="0" i="0" u="none" strike="noStrike" cap="none" normalizeH="0" baseline="0" dirty="0" smtClean="0">
                <a:ln>
                  <a:noFill/>
                </a:ln>
                <a:effectLst/>
                <a:latin typeface="Constantia" pitchFamily="18" charset="0"/>
                <a:ea typeface="Calibri" pitchFamily="34" charset="0"/>
                <a:cs typeface="Tahoma" pitchFamily="34" charset="0"/>
              </a:rPr>
              <a:t>.</a:t>
            </a:r>
          </a:p>
          <a:p>
            <a:pPr marL="0" marR="0" lvl="0" indent="0" algn="l" defTabSz="914400" rtl="0" eaLnBrk="1" fontAlgn="base" latinLnBrk="0" hangingPunct="1">
              <a:lnSpc>
                <a:spcPct val="100000"/>
              </a:lnSpc>
              <a:spcBef>
                <a:spcPct val="0"/>
              </a:spcBef>
              <a:spcAft>
                <a:spcPct val="0"/>
              </a:spcAft>
              <a:buClrTx/>
              <a:buSzTx/>
              <a:tabLst/>
            </a:pPr>
            <a:endParaRPr kumimoji="0" lang="it-IT" sz="1500" b="0" i="0" u="none" strike="noStrike" cap="none" normalizeH="0" baseline="0" dirty="0" smtClean="0">
              <a:ln>
                <a:noFill/>
              </a:ln>
              <a:effectLst/>
              <a:latin typeface="Constantia"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GB" sz="1500" b="0" i="0" u="none" strike="noStrike" cap="none" normalizeH="0" baseline="0" dirty="0" smtClean="0">
                <a:ln>
                  <a:noFill/>
                </a:ln>
                <a:effectLst/>
                <a:latin typeface="Constantia" pitchFamily="18" charset="0"/>
                <a:ea typeface="Calibri" pitchFamily="34" charset="0"/>
                <a:cs typeface="Tahoma" pitchFamily="34" charset="0"/>
              </a:rPr>
              <a:t>      </a:t>
            </a:r>
            <a:r>
              <a:rPr lang="en-GB" sz="1500" dirty="0" smtClean="0">
                <a:latin typeface="Constantia" pitchFamily="18" charset="0"/>
                <a:ea typeface="Calibri" pitchFamily="34" charset="0"/>
                <a:cs typeface="Tahoma" pitchFamily="34" charset="0"/>
              </a:rPr>
              <a:t>Generally it i</a:t>
            </a:r>
            <a:r>
              <a:rPr kumimoji="0" lang="en-GB" sz="1500" b="0" i="0" u="none" strike="noStrike" cap="none" normalizeH="0" baseline="0" dirty="0" smtClean="0">
                <a:ln>
                  <a:noFill/>
                </a:ln>
                <a:effectLst/>
                <a:latin typeface="Constantia" pitchFamily="18" charset="0"/>
                <a:ea typeface="Calibri" pitchFamily="34" charset="0"/>
                <a:cs typeface="Tahoma" pitchFamily="34" charset="0"/>
              </a:rPr>
              <a:t>ncludes: violation of private property, vulgar and provocative attitudes towards girls or harassments.</a:t>
            </a:r>
            <a:endParaRPr kumimoji="0" lang="en-GB" sz="1500" b="0" i="0" u="none" strike="noStrike" cap="none" normalizeH="0" baseline="0" dirty="0" smtClean="0">
              <a:ln>
                <a:noFill/>
              </a:ln>
              <a:effectLst/>
              <a:latin typeface="Constantia" pitchFamily="18" charset="0"/>
              <a:cs typeface="Arial" pitchFamily="34" charset="0"/>
            </a:endParaRPr>
          </a:p>
        </p:txBody>
      </p:sp>
      <p:pic>
        <p:nvPicPr>
          <p:cNvPr id="18436" name="Picture 4" descr="One in ten young people bullied online"/>
          <p:cNvPicPr>
            <a:picLocks noChangeAspect="1" noChangeArrowheads="1"/>
          </p:cNvPicPr>
          <p:nvPr/>
        </p:nvPicPr>
        <p:blipFill>
          <a:blip r:embed="rId2" cstate="print"/>
          <a:srcRect/>
          <a:stretch>
            <a:fillRect/>
          </a:stretch>
        </p:blipFill>
        <p:spPr bwMode="auto">
          <a:xfrm>
            <a:off x="251520" y="4725144"/>
            <a:ext cx="3771900" cy="1990725"/>
          </a:xfrm>
          <a:prstGeom prst="rect">
            <a:avLst/>
          </a:prstGeom>
          <a:noFill/>
        </p:spPr>
      </p:pic>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TotalTime>
  <Words>760</Words>
  <Application>Microsoft Office PowerPoint</Application>
  <PresentationFormat>Presentazione su schermo (4:3)</PresentationFormat>
  <Paragraphs>114</Paragraphs>
  <Slides>6</Slides>
  <Notes>0</Notes>
  <HiddenSlides>0</HiddenSlides>
  <MMClips>0</MMClips>
  <ScaleCrop>false</ScaleCrop>
  <HeadingPairs>
    <vt:vector size="4" baseType="variant">
      <vt:variant>
        <vt:lpstr>Tema</vt:lpstr>
      </vt:variant>
      <vt:variant>
        <vt:i4>1</vt:i4>
      </vt:variant>
      <vt:variant>
        <vt:lpstr>Titoli diapositive</vt:lpstr>
      </vt:variant>
      <vt:variant>
        <vt:i4>6</vt:i4>
      </vt:variant>
    </vt:vector>
  </HeadingPairs>
  <TitlesOfParts>
    <vt:vector size="7" baseType="lpstr">
      <vt:lpstr>Tema di Office</vt:lpstr>
      <vt:lpstr>Diapositiva 1</vt:lpstr>
      <vt:lpstr>Diapositiva 2</vt:lpstr>
      <vt:lpstr>Diapositiva 3</vt:lpstr>
      <vt:lpstr>Diapositiva 4</vt:lpstr>
      <vt:lpstr>Diapositiva 5</vt:lpstr>
      <vt:lpstr>Diapositiva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Windows User</dc:creator>
  <cp:lastModifiedBy>Windows User</cp:lastModifiedBy>
  <cp:revision>35</cp:revision>
  <dcterms:created xsi:type="dcterms:W3CDTF">2021-04-11T09:06:44Z</dcterms:created>
  <dcterms:modified xsi:type="dcterms:W3CDTF">2021-04-11T14:18:26Z</dcterms:modified>
</cp:coreProperties>
</file>