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63" r:id="rId10"/>
    <p:sldId id="264" r:id="rId11"/>
    <p:sldId id="265" r:id="rId12"/>
    <p:sldId id="266" r:id="rId13"/>
    <p:sldId id="270" r:id="rId1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1491"/>
    <a:srgbClr val="C0BC22"/>
    <a:srgbClr val="06AA16"/>
    <a:srgbClr val="D105C7"/>
    <a:srgbClr val="E006D6"/>
    <a:srgbClr val="F808ED"/>
    <a:srgbClr val="230280"/>
    <a:srgbClr val="43CE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147" autoAdjust="0"/>
    <p:restoredTop sz="94660"/>
  </p:normalViewPr>
  <p:slideViewPr>
    <p:cSldViewPr>
      <p:cViewPr>
        <p:scale>
          <a:sx n="50" d="100"/>
          <a:sy n="50" d="100"/>
        </p:scale>
        <p:origin x="-1974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14CE-799F-4960-B3B5-A1B05F9F780B}" type="datetimeFigureOut">
              <a:rPr lang="it-IT" smtClean="0"/>
              <a:pPr/>
              <a:t>17/04/2021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5430-EF98-4653-A113-407790A71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14CE-799F-4960-B3B5-A1B05F9F780B}" type="datetimeFigureOut">
              <a:rPr lang="it-IT" smtClean="0"/>
              <a:pPr/>
              <a:t>17/04/2021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5430-EF98-4653-A113-407790A71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14CE-799F-4960-B3B5-A1B05F9F780B}" type="datetimeFigureOut">
              <a:rPr lang="it-IT" smtClean="0"/>
              <a:pPr/>
              <a:t>17/04/2021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5430-EF98-4653-A113-407790A71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14CE-799F-4960-B3B5-A1B05F9F780B}" type="datetimeFigureOut">
              <a:rPr lang="it-IT" smtClean="0"/>
              <a:pPr/>
              <a:t>17/04/2021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5430-EF98-4653-A113-407790A71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14CE-799F-4960-B3B5-A1B05F9F780B}" type="datetimeFigureOut">
              <a:rPr lang="it-IT" smtClean="0"/>
              <a:pPr/>
              <a:t>17/04/2021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5430-EF98-4653-A113-407790A71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14CE-799F-4960-B3B5-A1B05F9F780B}" type="datetimeFigureOut">
              <a:rPr lang="it-IT" smtClean="0"/>
              <a:pPr/>
              <a:t>17/04/2021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5430-EF98-4653-A113-407790A71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14CE-799F-4960-B3B5-A1B05F9F780B}" type="datetimeFigureOut">
              <a:rPr lang="it-IT" smtClean="0"/>
              <a:pPr/>
              <a:t>17/04/2021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5430-EF98-4653-A113-407790A71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14CE-799F-4960-B3B5-A1B05F9F780B}" type="datetimeFigureOut">
              <a:rPr lang="it-IT" smtClean="0"/>
              <a:pPr/>
              <a:t>17/04/2021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5430-EF98-4653-A113-407790A71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14CE-799F-4960-B3B5-A1B05F9F780B}" type="datetimeFigureOut">
              <a:rPr lang="it-IT" smtClean="0"/>
              <a:pPr/>
              <a:t>17/04/2021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5430-EF98-4653-A113-407790A71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14CE-799F-4960-B3B5-A1B05F9F780B}" type="datetimeFigureOut">
              <a:rPr lang="it-IT" smtClean="0"/>
              <a:pPr/>
              <a:t>17/04/2021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5430-EF98-4653-A113-407790A71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1414CE-799F-4960-B3B5-A1B05F9F780B}" type="datetimeFigureOut">
              <a:rPr lang="it-IT" smtClean="0"/>
              <a:pPr/>
              <a:t>17/04/2021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DB5430-EF98-4653-A113-407790A71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414CE-799F-4960-B3B5-A1B05F9F780B}" type="datetimeFigureOut">
              <a:rPr lang="it-IT" smtClean="0"/>
              <a:pPr/>
              <a:t>17/04/2021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B5430-EF98-4653-A113-407790A71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Francesco\Music\WhatsApp%20Video%202021-04-16%20at%2018.12.46%20(online-audio-converter.com).mp3" TargetMode="Externa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13.xml"/><Relationship Id="rId5" Type="http://schemas.openxmlformats.org/officeDocument/2006/relationships/slide" Target="slide12.xml"/><Relationship Id="rId4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fondo nero: risparmiare batteria su Android e iPhone?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21" cy="6858000"/>
          </a:xfrm>
          <a:prstGeom prst="rect">
            <a:avLst/>
          </a:prstGeom>
          <a:noFill/>
        </p:spPr>
      </p:pic>
      <p:sp>
        <p:nvSpPr>
          <p:cNvPr id="6" name="CasellaDiTesto 5"/>
          <p:cNvSpPr txBox="1"/>
          <p:nvPr/>
        </p:nvSpPr>
        <p:spPr>
          <a:xfrm>
            <a:off x="1643042" y="2143116"/>
            <a:ext cx="58579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>
                <a:solidFill>
                  <a:srgbClr val="FF0000"/>
                </a:solidFill>
                <a:latin typeface="Agency FB" pitchFamily="34" charset="0"/>
              </a:rPr>
              <a:t>In 2021 </a:t>
            </a:r>
            <a:r>
              <a:rPr lang="it-IT" sz="4000" dirty="0" err="1" smtClean="0">
                <a:solidFill>
                  <a:srgbClr val="FF0000"/>
                </a:solidFill>
                <a:latin typeface="Agency FB" pitchFamily="34" charset="0"/>
              </a:rPr>
              <a:t>bullying</a:t>
            </a:r>
            <a:r>
              <a:rPr lang="it-IT" sz="4000" dirty="0" smtClean="0">
                <a:solidFill>
                  <a:srgbClr val="FF0000"/>
                </a:solidFill>
                <a:latin typeface="Agency FB" pitchFamily="34" charset="0"/>
              </a:rPr>
              <a:t> </a:t>
            </a:r>
            <a:r>
              <a:rPr lang="it-IT" sz="4000" dirty="0" err="1" smtClean="0">
                <a:solidFill>
                  <a:srgbClr val="FF0000"/>
                </a:solidFill>
                <a:latin typeface="Agency FB" pitchFamily="34" charset="0"/>
              </a:rPr>
              <a:t>continues</a:t>
            </a:r>
            <a:r>
              <a:rPr lang="it-IT" sz="4000" dirty="0" smtClean="0">
                <a:solidFill>
                  <a:srgbClr val="FF0000"/>
                </a:solidFill>
                <a:latin typeface="Agency FB" pitchFamily="34" charset="0"/>
              </a:rPr>
              <a:t> </a:t>
            </a:r>
            <a:r>
              <a:rPr lang="it-IT" sz="4000" dirty="0" err="1" smtClean="0">
                <a:solidFill>
                  <a:srgbClr val="FF0000"/>
                </a:solidFill>
                <a:latin typeface="Agency FB" pitchFamily="34" charset="0"/>
              </a:rPr>
              <a:t>to</a:t>
            </a:r>
            <a:r>
              <a:rPr lang="it-IT" sz="4000" dirty="0" smtClean="0">
                <a:solidFill>
                  <a:srgbClr val="FF0000"/>
                </a:solidFill>
                <a:latin typeface="Agency FB" pitchFamily="34" charset="0"/>
              </a:rPr>
              <a:t> </a:t>
            </a:r>
            <a:r>
              <a:rPr lang="it-IT" sz="4000" dirty="0" err="1" smtClean="0">
                <a:solidFill>
                  <a:srgbClr val="FF0000"/>
                </a:solidFill>
                <a:latin typeface="Agency FB" pitchFamily="34" charset="0"/>
              </a:rPr>
              <a:t>be</a:t>
            </a:r>
            <a:r>
              <a:rPr lang="it-IT" sz="4000" dirty="0" smtClean="0">
                <a:solidFill>
                  <a:srgbClr val="FF0000"/>
                </a:solidFill>
                <a:latin typeface="Agency FB" pitchFamily="34" charset="0"/>
              </a:rPr>
              <a:t> a </a:t>
            </a:r>
            <a:r>
              <a:rPr lang="it-IT" sz="4000" dirty="0" err="1" smtClean="0">
                <a:solidFill>
                  <a:srgbClr val="FF0000"/>
                </a:solidFill>
                <a:latin typeface="Agency FB" pitchFamily="34" charset="0"/>
              </a:rPr>
              <a:t>rather</a:t>
            </a:r>
            <a:r>
              <a:rPr lang="it-IT" sz="4000" dirty="0" smtClean="0">
                <a:solidFill>
                  <a:srgbClr val="FF0000"/>
                </a:solidFill>
                <a:latin typeface="Agency FB" pitchFamily="34" charset="0"/>
              </a:rPr>
              <a:t> </a:t>
            </a:r>
            <a:r>
              <a:rPr lang="it-IT" sz="4000" dirty="0" err="1" smtClean="0">
                <a:solidFill>
                  <a:srgbClr val="FF0000"/>
                </a:solidFill>
                <a:latin typeface="Agency FB" pitchFamily="34" charset="0"/>
              </a:rPr>
              <a:t>present</a:t>
            </a:r>
            <a:r>
              <a:rPr lang="it-IT" sz="4000" dirty="0" smtClean="0">
                <a:solidFill>
                  <a:srgbClr val="FF0000"/>
                </a:solidFill>
                <a:latin typeface="Agency FB" pitchFamily="34" charset="0"/>
              </a:rPr>
              <a:t> social </a:t>
            </a:r>
            <a:r>
              <a:rPr lang="it-IT" sz="4000" dirty="0" err="1" smtClean="0">
                <a:solidFill>
                  <a:srgbClr val="FF0000"/>
                </a:solidFill>
                <a:latin typeface="Agency FB" pitchFamily="34" charset="0"/>
              </a:rPr>
              <a:t>scourge</a:t>
            </a:r>
            <a:r>
              <a:rPr lang="it-IT" sz="4000" dirty="0" smtClean="0">
                <a:solidFill>
                  <a:srgbClr val="FF0000"/>
                </a:solidFill>
                <a:latin typeface="Agency FB" pitchFamily="34" charset="0"/>
              </a:rPr>
              <a:t>, </a:t>
            </a:r>
            <a:r>
              <a:rPr lang="it-IT" sz="4000" dirty="0" err="1" smtClean="0">
                <a:solidFill>
                  <a:srgbClr val="FF0000"/>
                </a:solidFill>
                <a:latin typeface="Agency FB" pitchFamily="34" charset="0"/>
              </a:rPr>
              <a:t>especially</a:t>
            </a:r>
            <a:r>
              <a:rPr lang="it-IT" sz="4000" dirty="0" smtClean="0">
                <a:solidFill>
                  <a:srgbClr val="FF0000"/>
                </a:solidFill>
                <a:latin typeface="Agency FB" pitchFamily="34" charset="0"/>
              </a:rPr>
              <a:t> </a:t>
            </a:r>
            <a:r>
              <a:rPr lang="it-IT" sz="4000" dirty="0" err="1" smtClean="0">
                <a:solidFill>
                  <a:srgbClr val="FF0000"/>
                </a:solidFill>
                <a:latin typeface="Agency FB" pitchFamily="34" charset="0"/>
              </a:rPr>
              <a:t>among</a:t>
            </a:r>
            <a:r>
              <a:rPr lang="it-IT" sz="4000" dirty="0" smtClean="0">
                <a:solidFill>
                  <a:srgbClr val="FF0000"/>
                </a:solidFill>
                <a:latin typeface="Agency FB" pitchFamily="34" charset="0"/>
              </a:rPr>
              <a:t> </a:t>
            </a:r>
            <a:r>
              <a:rPr lang="it-IT" sz="4000" dirty="0" err="1" smtClean="0">
                <a:solidFill>
                  <a:srgbClr val="FF0000"/>
                </a:solidFill>
                <a:latin typeface="Agency FB" pitchFamily="34" charset="0"/>
              </a:rPr>
              <a:t>young</a:t>
            </a:r>
            <a:r>
              <a:rPr lang="it-IT" sz="4000" dirty="0" smtClean="0">
                <a:solidFill>
                  <a:srgbClr val="FF0000"/>
                </a:solidFill>
                <a:latin typeface="Agency FB" pitchFamily="34" charset="0"/>
              </a:rPr>
              <a:t> people</a:t>
            </a:r>
            <a:endParaRPr lang="it-IT" sz="4000" dirty="0">
              <a:solidFill>
                <a:srgbClr val="FF0000"/>
              </a:solidFill>
              <a:latin typeface="Agency FB" pitchFamily="34" charset="0"/>
            </a:endParaRP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fondo nero: risparmiare batteria su Android e iPhone?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21" cy="6858000"/>
          </a:xfrm>
          <a:prstGeom prst="rect">
            <a:avLst/>
          </a:prstGeom>
          <a:noFill/>
        </p:spPr>
      </p:pic>
      <p:sp>
        <p:nvSpPr>
          <p:cNvPr id="6" name="CasellaDiTesto 5"/>
          <p:cNvSpPr txBox="1"/>
          <p:nvPr/>
        </p:nvSpPr>
        <p:spPr>
          <a:xfrm>
            <a:off x="1643042" y="2143116"/>
            <a:ext cx="58579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err="1" smtClean="0">
                <a:solidFill>
                  <a:srgbClr val="FF0000"/>
                </a:solidFill>
                <a:latin typeface="Agency FB" pitchFamily="34" charset="0"/>
              </a:rPr>
              <a:t>Often</a:t>
            </a:r>
            <a:r>
              <a:rPr lang="it-IT" sz="4000" dirty="0" smtClean="0">
                <a:solidFill>
                  <a:srgbClr val="FF0000"/>
                </a:solidFill>
                <a:latin typeface="Agency FB" pitchFamily="34" charset="0"/>
              </a:rPr>
              <a:t>, </a:t>
            </a:r>
            <a:r>
              <a:rPr lang="it-IT" sz="4000" dirty="0" err="1" smtClean="0">
                <a:solidFill>
                  <a:srgbClr val="FF0000"/>
                </a:solidFill>
                <a:latin typeface="Agency FB" pitchFamily="34" charset="0"/>
              </a:rPr>
              <a:t>those</a:t>
            </a:r>
            <a:r>
              <a:rPr lang="it-IT" sz="4000" dirty="0" smtClean="0">
                <a:solidFill>
                  <a:srgbClr val="FF0000"/>
                </a:solidFill>
                <a:latin typeface="Agency FB" pitchFamily="34" charset="0"/>
              </a:rPr>
              <a:t> </a:t>
            </a:r>
            <a:r>
              <a:rPr lang="it-IT" sz="4000" dirty="0" err="1" smtClean="0">
                <a:solidFill>
                  <a:srgbClr val="FF0000"/>
                </a:solidFill>
                <a:latin typeface="Agency FB" pitchFamily="34" charset="0"/>
              </a:rPr>
              <a:t>who</a:t>
            </a:r>
            <a:r>
              <a:rPr lang="it-IT" sz="4000" dirty="0" smtClean="0">
                <a:solidFill>
                  <a:srgbClr val="FF0000"/>
                </a:solidFill>
                <a:latin typeface="Agency FB" pitchFamily="34" charset="0"/>
              </a:rPr>
              <a:t> are </a:t>
            </a:r>
            <a:r>
              <a:rPr lang="it-IT" sz="4000" dirty="0" err="1" smtClean="0">
                <a:solidFill>
                  <a:srgbClr val="FF0000"/>
                </a:solidFill>
                <a:latin typeface="Agency FB" pitchFamily="34" charset="0"/>
              </a:rPr>
              <a:t>bullied</a:t>
            </a:r>
            <a:r>
              <a:rPr lang="it-IT" sz="4000" dirty="0" smtClean="0">
                <a:solidFill>
                  <a:srgbClr val="FF0000"/>
                </a:solidFill>
                <a:latin typeface="Agency FB" pitchFamily="34" charset="0"/>
              </a:rPr>
              <a:t> </a:t>
            </a:r>
            <a:r>
              <a:rPr lang="it-IT" sz="4000" dirty="0" err="1" smtClean="0">
                <a:solidFill>
                  <a:srgbClr val="FF0000"/>
                </a:solidFill>
                <a:latin typeface="Agency FB" pitchFamily="34" charset="0"/>
              </a:rPr>
              <a:t>suffer</a:t>
            </a:r>
            <a:r>
              <a:rPr lang="it-IT" sz="4000" dirty="0" smtClean="0">
                <a:solidFill>
                  <a:srgbClr val="FF0000"/>
                </a:solidFill>
                <a:latin typeface="Agency FB" pitchFamily="34" charset="0"/>
              </a:rPr>
              <a:t> so </a:t>
            </a:r>
            <a:r>
              <a:rPr lang="it-IT" sz="4000" dirty="0" err="1" smtClean="0">
                <a:solidFill>
                  <a:srgbClr val="FF0000"/>
                </a:solidFill>
                <a:latin typeface="Agency FB" pitchFamily="34" charset="0"/>
              </a:rPr>
              <a:t>much</a:t>
            </a:r>
            <a:r>
              <a:rPr lang="it-IT" sz="4000" dirty="0" smtClean="0">
                <a:solidFill>
                  <a:srgbClr val="FF0000"/>
                </a:solidFill>
                <a:latin typeface="Agency FB" pitchFamily="34" charset="0"/>
              </a:rPr>
              <a:t> </a:t>
            </a:r>
            <a:r>
              <a:rPr lang="it-IT" sz="4000" dirty="0" err="1" smtClean="0">
                <a:solidFill>
                  <a:srgbClr val="FF0000"/>
                </a:solidFill>
                <a:latin typeface="Agency FB" pitchFamily="34" charset="0"/>
              </a:rPr>
              <a:t>that</a:t>
            </a:r>
            <a:r>
              <a:rPr lang="it-IT" sz="4000" dirty="0" smtClean="0">
                <a:solidFill>
                  <a:srgbClr val="FF0000"/>
                </a:solidFill>
                <a:latin typeface="Agency FB" pitchFamily="34" charset="0"/>
              </a:rPr>
              <a:t> </a:t>
            </a:r>
            <a:r>
              <a:rPr lang="it-IT" sz="4000" dirty="0" err="1" smtClean="0">
                <a:solidFill>
                  <a:srgbClr val="FF0000"/>
                </a:solidFill>
                <a:latin typeface="Agency FB" pitchFamily="34" charset="0"/>
              </a:rPr>
              <a:t>they</a:t>
            </a:r>
            <a:r>
              <a:rPr lang="it-IT" sz="4000" dirty="0" smtClean="0">
                <a:solidFill>
                  <a:srgbClr val="FF0000"/>
                </a:solidFill>
                <a:latin typeface="Agency FB" pitchFamily="34" charset="0"/>
              </a:rPr>
              <a:t> take </a:t>
            </a:r>
            <a:r>
              <a:rPr lang="it-IT" sz="4000" dirty="0" err="1" smtClean="0">
                <a:solidFill>
                  <a:srgbClr val="FF0000"/>
                </a:solidFill>
                <a:latin typeface="Agency FB" pitchFamily="34" charset="0"/>
              </a:rPr>
              <a:t>their</a:t>
            </a:r>
            <a:r>
              <a:rPr lang="it-IT" sz="4000" dirty="0" smtClean="0">
                <a:solidFill>
                  <a:srgbClr val="FF0000"/>
                </a:solidFill>
                <a:latin typeface="Agency FB" pitchFamily="34" charset="0"/>
              </a:rPr>
              <a:t> </a:t>
            </a:r>
            <a:r>
              <a:rPr lang="it-IT" sz="4000" dirty="0" err="1" smtClean="0">
                <a:solidFill>
                  <a:srgbClr val="FF0000"/>
                </a:solidFill>
                <a:latin typeface="Agency FB" pitchFamily="34" charset="0"/>
              </a:rPr>
              <a:t>own</a:t>
            </a:r>
            <a:r>
              <a:rPr lang="it-IT" sz="4000" dirty="0" smtClean="0">
                <a:solidFill>
                  <a:srgbClr val="FF0000"/>
                </a:solidFill>
                <a:latin typeface="Agency FB" pitchFamily="34" charset="0"/>
              </a:rPr>
              <a:t> </a:t>
            </a:r>
            <a:r>
              <a:rPr lang="it-IT" sz="4000" dirty="0" err="1" smtClean="0">
                <a:solidFill>
                  <a:srgbClr val="FF0000"/>
                </a:solidFill>
                <a:latin typeface="Agency FB" pitchFamily="34" charset="0"/>
              </a:rPr>
              <a:t>lives</a:t>
            </a:r>
            <a:endParaRPr lang="it-IT" sz="4000" dirty="0">
              <a:solidFill>
                <a:srgbClr val="FF0000"/>
              </a:solidFill>
              <a:latin typeface="Agency FB" pitchFamily="34" charset="0"/>
            </a:endParaRPr>
          </a:p>
        </p:txBody>
      </p:sp>
    </p:spTree>
  </p:cSld>
  <p:clrMapOvr>
    <a:masterClrMapping/>
  </p:clrMapOvr>
  <p:transition spd="slow" advClick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fondo nero: risparmiare batteria su Android e iPhone?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9144021" cy="6858000"/>
          </a:xfrm>
          <a:prstGeom prst="rect">
            <a:avLst/>
          </a:prstGeom>
          <a:noFill/>
        </p:spPr>
      </p:pic>
      <p:sp>
        <p:nvSpPr>
          <p:cNvPr id="6" name="CasellaDiTesto 5"/>
          <p:cNvSpPr txBox="1"/>
          <p:nvPr/>
        </p:nvSpPr>
        <p:spPr>
          <a:xfrm>
            <a:off x="1142976" y="2143116"/>
            <a:ext cx="707236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600" dirty="0" smtClean="0">
                <a:solidFill>
                  <a:srgbClr val="FF0000"/>
                </a:solidFill>
                <a:latin typeface="Brush Script MT" pitchFamily="66" charset="0"/>
              </a:rPr>
              <a:t>    </a:t>
            </a:r>
            <a:r>
              <a:rPr lang="it-IT" sz="9600" dirty="0" err="1" smtClean="0">
                <a:solidFill>
                  <a:srgbClr val="FF0000"/>
                </a:solidFill>
                <a:latin typeface="Brush Script MT" pitchFamily="66" charset="0"/>
              </a:rPr>
              <a:t>AGB</a:t>
            </a:r>
            <a:r>
              <a:rPr lang="it-IT" sz="4000" dirty="0" err="1" smtClean="0">
                <a:solidFill>
                  <a:srgbClr val="FF0000"/>
                </a:solidFill>
                <a:latin typeface="Agency FB" pitchFamily="34" charset="0"/>
              </a:rPr>
              <a:t>production</a:t>
            </a:r>
            <a:r>
              <a:rPr lang="it-IT" sz="4000" dirty="0" smtClean="0">
                <a:solidFill>
                  <a:srgbClr val="FF0000"/>
                </a:solidFill>
                <a:latin typeface="Agency FB" pitchFamily="34" charset="0"/>
              </a:rPr>
              <a:t>    </a:t>
            </a:r>
          </a:p>
          <a:p>
            <a:r>
              <a:rPr lang="it-IT" sz="4000" dirty="0" smtClean="0">
                <a:solidFill>
                  <a:srgbClr val="FF0000"/>
                </a:solidFill>
                <a:latin typeface="Agency FB" pitchFamily="34" charset="0"/>
              </a:rPr>
              <a:t>                           </a:t>
            </a:r>
            <a:r>
              <a:rPr lang="it-IT" sz="4000" dirty="0" err="1" smtClean="0">
                <a:solidFill>
                  <a:srgbClr val="FF0000"/>
                </a:solidFill>
                <a:latin typeface="Agency FB" pitchFamily="34" charset="0"/>
              </a:rPr>
              <a:t>presents</a:t>
            </a:r>
            <a:endParaRPr lang="it-IT" sz="9600" dirty="0">
              <a:solidFill>
                <a:srgbClr val="FF0000"/>
              </a:solidFill>
              <a:latin typeface="Brush Script MT" pitchFamily="66" charset="0"/>
            </a:endParaRPr>
          </a:p>
        </p:txBody>
      </p:sp>
      <p:pic>
        <p:nvPicPr>
          <p:cNvPr id="8" name="WhatsApp Video 2021-04-16 at 18.12.46 (online-audio-converter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4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WhatsApp Image 2021-04-16 at 18.50.15.jpe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32"/>
            <a:ext cx="9144000" cy="5143536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0" y="0"/>
            <a:ext cx="9144000" cy="85723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0" y="6000768"/>
            <a:ext cx="9144000" cy="85723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57158" y="2071678"/>
            <a:ext cx="39290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7200" dirty="0" smtClean="0">
                <a:solidFill>
                  <a:schemeClr val="bg1"/>
                </a:solidFill>
                <a:latin typeface="Agency FB" pitchFamily="34" charset="0"/>
              </a:rPr>
              <a:t>BULLYING IN SOCIETY</a:t>
            </a:r>
            <a:endParaRPr lang="it-IT" sz="7200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0" y="5715016"/>
            <a:ext cx="2143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  <a:latin typeface="Agency FB" pitchFamily="34" charset="0"/>
              </a:rPr>
              <a:t>A POWER POINT BY:</a:t>
            </a:r>
            <a:endParaRPr lang="it-IT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1428728" y="5715016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  <a:latin typeface="Agency FB" pitchFamily="34" charset="0"/>
              </a:rPr>
              <a:t>FRANCESCO BELLOMO</a:t>
            </a:r>
            <a:endParaRPr lang="it-IT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3143240" y="5715016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  <a:latin typeface="Agency FB" pitchFamily="34" charset="0"/>
              </a:rPr>
              <a:t>ALBERTO PITRUZZELLO</a:t>
            </a:r>
            <a:endParaRPr lang="it-IT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5000628" y="5715016"/>
            <a:ext cx="2286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  <a:latin typeface="Agency FB" pitchFamily="34" charset="0"/>
              </a:rPr>
              <a:t>GIUSEPPE PRATO</a:t>
            </a:r>
            <a:endParaRPr lang="it-IT" dirty="0">
              <a:solidFill>
                <a:schemeClr val="bg1"/>
              </a:solidFill>
              <a:latin typeface="Agency FB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  <p:bldP spid="13" grpId="0" build="allAtOnce"/>
      <p:bldP spid="14" grpId="0" build="allAtOnce"/>
      <p:bldP spid="15" grpId="0" build="allAtOnce"/>
      <p:bldP spid="16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AutoShape 4" descr="Batman Frame Backgrounds for Powerpoint Templates - PPT Backgroun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342" name="AutoShape 6" descr="Batman Frame Backgrounds for Powerpoint Templates - PPT Backgroun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344" name="AutoShape 8" descr="Batman Frame Backgrounds for Powerpoint Templates - PPT Backgroun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346" name="AutoShape 10" descr="Batman Frame Backgrounds for Powerpoint Templates - PPT Backgroun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0" y="0"/>
            <a:ext cx="9144000" cy="135729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400" dirty="0" smtClean="0">
                <a:solidFill>
                  <a:srgbClr val="06AA16"/>
                </a:solidFill>
                <a:latin typeface="Agency FB" pitchFamily="34" charset="0"/>
              </a:rPr>
              <a:t>WHAT IS </a:t>
            </a:r>
            <a:r>
              <a:rPr lang="it-IT" sz="4400" dirty="0" smtClean="0">
                <a:solidFill>
                  <a:srgbClr val="06AA16"/>
                </a:solidFill>
                <a:latin typeface="Agency FB" pitchFamily="34" charset="0"/>
              </a:rPr>
              <a:t>BULLYING?</a:t>
            </a:r>
            <a:endParaRPr lang="it-IT" sz="4400" dirty="0">
              <a:solidFill>
                <a:srgbClr val="06AA16"/>
              </a:solidFill>
              <a:latin typeface="Agency FB" pitchFamily="34" charset="0"/>
            </a:endParaRPr>
          </a:p>
        </p:txBody>
      </p:sp>
      <p:pic>
        <p:nvPicPr>
          <p:cNvPr id="11" name="Immagine 10" descr="joker 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600"/>
            <a:ext cx="9144000" cy="5486400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642910" y="14287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642910" y="1643050"/>
            <a:ext cx="464347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There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is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no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legal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definition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of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bullying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.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But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it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is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usually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defined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as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repeated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behaviour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which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is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intended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to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hurt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someone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either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emotionally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or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physically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.</a:t>
            </a:r>
            <a:endParaRPr lang="it-IT" sz="4400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14" name="Gallone 13">
            <a:hlinkClick r:id="rId3" action="ppaction://hlinksldjump"/>
          </p:cNvPr>
          <p:cNvSpPr/>
          <p:nvPr/>
        </p:nvSpPr>
        <p:spPr>
          <a:xfrm>
            <a:off x="7715272" y="285728"/>
            <a:ext cx="1000132" cy="1071570"/>
          </a:xfrm>
          <a:prstGeom prst="chevron">
            <a:avLst/>
          </a:prstGeom>
          <a:solidFill>
            <a:srgbClr val="06AA16"/>
          </a:solidFill>
          <a:ln>
            <a:solidFill>
              <a:srgbClr val="06AA1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AutoShape 4" descr="Batman Frame Backgrounds for Powerpoint Templates - PPT Backgroun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342" name="AutoShape 6" descr="Batman Frame Backgrounds for Powerpoint Templates - PPT Backgroun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344" name="AutoShape 8" descr="Batman Frame Backgrounds for Powerpoint Templates - PPT Backgroun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346" name="AutoShape 10" descr="Batman Frame Backgrounds for Powerpoint Templates - PPT Backgroun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0" y="0"/>
            <a:ext cx="9144000" cy="135729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400" dirty="0" smtClean="0">
                <a:solidFill>
                  <a:srgbClr val="C0BC22"/>
                </a:solidFill>
                <a:latin typeface="Agency FB" pitchFamily="34" charset="0"/>
              </a:rPr>
              <a:t>THE CAUSES OF BULLYING</a:t>
            </a:r>
            <a:endParaRPr lang="it-IT" sz="4400" dirty="0">
              <a:solidFill>
                <a:srgbClr val="C0BC22"/>
              </a:solidFill>
              <a:latin typeface="Agency FB" pitchFamily="34" charset="0"/>
            </a:endParaRPr>
          </a:p>
        </p:txBody>
      </p:sp>
      <p:pic>
        <p:nvPicPr>
          <p:cNvPr id="10" name="Picture 4" descr="Sfondo nero: risparmiare batteria su Android e iPhone?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" y="1357298"/>
            <a:ext cx="9144021" cy="5500702"/>
          </a:xfrm>
          <a:prstGeom prst="rect">
            <a:avLst/>
          </a:prstGeom>
          <a:noFill/>
        </p:spPr>
      </p:pic>
      <p:pic>
        <p:nvPicPr>
          <p:cNvPr id="11" name="Immagine 10" descr="thanos coglio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04362"/>
            <a:ext cx="6572264" cy="3953638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3714744" y="1785926"/>
            <a:ext cx="4857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</a:t>
            </a:r>
            <a:endParaRPr lang="it-IT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3786182" y="1643050"/>
            <a:ext cx="464347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Bullying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is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often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aimed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at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certain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people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because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of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their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race,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religion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, gender or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sexual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orientation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or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any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other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aspect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such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as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appereance</a:t>
            </a:r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 or </a:t>
            </a:r>
            <a:r>
              <a:rPr lang="it-IT" sz="4400" dirty="0" err="1" smtClean="0">
                <a:solidFill>
                  <a:schemeClr val="bg1"/>
                </a:solidFill>
                <a:latin typeface="Agency FB" pitchFamily="34" charset="0"/>
              </a:rPr>
              <a:t>disability</a:t>
            </a:r>
            <a:endParaRPr lang="it-IT" sz="4400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13" name="Gallone 12">
            <a:hlinkClick r:id="rId4" action="ppaction://hlinksldjump"/>
          </p:cNvPr>
          <p:cNvSpPr/>
          <p:nvPr/>
        </p:nvSpPr>
        <p:spPr>
          <a:xfrm>
            <a:off x="7715272" y="285728"/>
            <a:ext cx="1000132" cy="1071570"/>
          </a:xfrm>
          <a:prstGeom prst="chevron">
            <a:avLst/>
          </a:prstGeom>
          <a:solidFill>
            <a:srgbClr val="C0BC22"/>
          </a:solidFill>
          <a:ln>
            <a:solidFill>
              <a:srgbClr val="C0BC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AutoShape 4" descr="Batman Frame Backgrounds for Powerpoint Templates - PPT Backgroun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342" name="AutoShape 6" descr="Batman Frame Backgrounds for Powerpoint Templates - PPT Backgroun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344" name="AutoShape 8" descr="Batman Frame Backgrounds for Powerpoint Templates - PPT Backgroun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346" name="AutoShape 10" descr="Batman Frame Backgrounds for Powerpoint Templates - PPT Background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0" y="0"/>
            <a:ext cx="9144000" cy="135729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400" dirty="0" smtClean="0">
                <a:solidFill>
                  <a:srgbClr val="FF0000"/>
                </a:solidFill>
                <a:latin typeface="Agency FB" pitchFamily="34" charset="0"/>
              </a:rPr>
              <a:t>WHERE DOES </a:t>
            </a:r>
            <a:r>
              <a:rPr lang="it-IT" sz="4400" dirty="0" smtClean="0">
                <a:solidFill>
                  <a:srgbClr val="FF0000"/>
                </a:solidFill>
                <a:latin typeface="Agency FB" pitchFamily="34" charset="0"/>
              </a:rPr>
              <a:t>BULLYING </a:t>
            </a:r>
            <a:r>
              <a:rPr lang="it-IT" sz="4400" dirty="0" smtClean="0">
                <a:solidFill>
                  <a:srgbClr val="FF0000"/>
                </a:solidFill>
                <a:latin typeface="Agency FB" pitchFamily="34" charset="0"/>
              </a:rPr>
              <a:t>OCCUR?</a:t>
            </a:r>
            <a:endParaRPr lang="it-IT" sz="4400" dirty="0">
              <a:solidFill>
                <a:srgbClr val="FF0000"/>
              </a:solidFill>
              <a:latin typeface="Agency FB" pitchFamily="34" charset="0"/>
            </a:endParaRPr>
          </a:p>
        </p:txBody>
      </p:sp>
      <p:pic>
        <p:nvPicPr>
          <p:cNvPr id="9" name="Picture 4" descr="Sfondo nero: risparmiare batteria su Android e iPhone?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" y="1357298"/>
            <a:ext cx="9144021" cy="5500702"/>
          </a:xfrm>
          <a:prstGeom prst="rect">
            <a:avLst/>
          </a:prstGeom>
          <a:noFill/>
        </p:spPr>
      </p:pic>
      <p:pic>
        <p:nvPicPr>
          <p:cNvPr id="18434" name="Picture 2" descr="C:\Users\Francesco\Downloads\WhatsApp Image 2021-04-16 at 19.40.38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611446"/>
            <a:ext cx="3571868" cy="4246554"/>
          </a:xfrm>
          <a:prstGeom prst="rect">
            <a:avLst/>
          </a:prstGeom>
          <a:noFill/>
        </p:spPr>
      </p:pic>
      <p:sp>
        <p:nvSpPr>
          <p:cNvPr id="11" name="CasellaDiTesto 10"/>
          <p:cNvSpPr txBox="1"/>
          <p:nvPr/>
        </p:nvSpPr>
        <p:spPr>
          <a:xfrm>
            <a:off x="3143240" y="1500174"/>
            <a:ext cx="542928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Bullying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tends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to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happen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most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of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the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time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in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school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and 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around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schools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,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especially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in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those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areas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where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there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is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little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or no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adult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supervision. Some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studies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indicate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that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bullying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is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most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prevalent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during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the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elementary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school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years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,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while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others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show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an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increase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and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peak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during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early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adolescence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.</a:t>
            </a:r>
            <a:endParaRPr lang="it-IT" sz="3600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12" name="Gallone 11">
            <a:hlinkClick r:id="rId4" action="ppaction://hlinksldjump"/>
          </p:cNvPr>
          <p:cNvSpPr/>
          <p:nvPr/>
        </p:nvSpPr>
        <p:spPr>
          <a:xfrm>
            <a:off x="7715272" y="285728"/>
            <a:ext cx="1000132" cy="1071570"/>
          </a:xfrm>
          <a:prstGeom prst="chevron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BATMAN LOGO ROS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60" y="4492063"/>
            <a:ext cx="4000528" cy="2365937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0" y="0"/>
            <a:ext cx="9144000" cy="13572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400" dirty="0" smtClean="0">
                <a:solidFill>
                  <a:srgbClr val="E61491"/>
                </a:solidFill>
              </a:rPr>
              <a:t>PINK SHIRT DAY</a:t>
            </a:r>
            <a:endParaRPr lang="it-IT" sz="4400" dirty="0">
              <a:solidFill>
                <a:srgbClr val="E61491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357158" y="1285860"/>
            <a:ext cx="835824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200" dirty="0" smtClean="0">
                <a:latin typeface="Agency FB" pitchFamily="34" charset="0"/>
              </a:rPr>
              <a:t>Pink </a:t>
            </a:r>
            <a:r>
              <a:rPr lang="it-IT" sz="3200" dirty="0" err="1" smtClean="0">
                <a:latin typeface="Agency FB" pitchFamily="34" charset="0"/>
              </a:rPr>
              <a:t>Shirt</a:t>
            </a:r>
            <a:r>
              <a:rPr lang="it-IT" sz="3200" dirty="0" smtClean="0">
                <a:latin typeface="Agency FB" pitchFamily="34" charset="0"/>
              </a:rPr>
              <a:t> </a:t>
            </a:r>
            <a:r>
              <a:rPr lang="it-IT" sz="3200" dirty="0" err="1" smtClean="0">
                <a:latin typeface="Agency FB" pitchFamily="34" charset="0"/>
              </a:rPr>
              <a:t>Day</a:t>
            </a:r>
            <a:r>
              <a:rPr lang="it-IT" sz="3200" dirty="0" smtClean="0">
                <a:latin typeface="Agency FB" pitchFamily="34" charset="0"/>
              </a:rPr>
              <a:t> </a:t>
            </a:r>
            <a:r>
              <a:rPr lang="it-IT" sz="3200" dirty="0" err="1" smtClean="0">
                <a:latin typeface="Agency FB" pitchFamily="34" charset="0"/>
              </a:rPr>
              <a:t>is</a:t>
            </a:r>
            <a:r>
              <a:rPr lang="it-IT" sz="3200" dirty="0" smtClean="0">
                <a:latin typeface="Agency FB" pitchFamily="34" charset="0"/>
              </a:rPr>
              <a:t> </a:t>
            </a:r>
            <a:r>
              <a:rPr lang="it-IT" sz="3200" dirty="0" err="1" smtClean="0">
                <a:latin typeface="Agency FB" pitchFamily="34" charset="0"/>
              </a:rPr>
              <a:t>an</a:t>
            </a:r>
            <a:r>
              <a:rPr lang="it-IT" sz="3200" dirty="0" smtClean="0">
                <a:latin typeface="Agency FB" pitchFamily="34" charset="0"/>
              </a:rPr>
              <a:t> </a:t>
            </a:r>
            <a:r>
              <a:rPr lang="it-IT" sz="3200" dirty="0" err="1" smtClean="0">
                <a:latin typeface="Agency FB" pitchFamily="34" charset="0"/>
              </a:rPr>
              <a:t>antibullying</a:t>
            </a:r>
            <a:r>
              <a:rPr lang="it-IT" sz="3200" dirty="0" smtClean="0">
                <a:latin typeface="Agency FB" pitchFamily="34" charset="0"/>
              </a:rPr>
              <a:t> </a:t>
            </a:r>
            <a:r>
              <a:rPr lang="it-IT" sz="3200" dirty="0" err="1" smtClean="0">
                <a:latin typeface="Agency FB" pitchFamily="34" charset="0"/>
              </a:rPr>
              <a:t>campaign</a:t>
            </a:r>
            <a:r>
              <a:rPr lang="it-IT" sz="3200" dirty="0" smtClean="0">
                <a:latin typeface="Agency FB" pitchFamily="34" charset="0"/>
              </a:rPr>
              <a:t> </a:t>
            </a:r>
            <a:r>
              <a:rPr lang="it-IT" sz="3200" dirty="0" err="1" smtClean="0">
                <a:latin typeface="Agency FB" pitchFamily="34" charset="0"/>
              </a:rPr>
              <a:t>that</a:t>
            </a:r>
            <a:r>
              <a:rPr lang="it-IT" sz="3200" dirty="0" smtClean="0">
                <a:latin typeface="Agency FB" pitchFamily="34" charset="0"/>
              </a:rPr>
              <a:t> </a:t>
            </a:r>
            <a:r>
              <a:rPr lang="it-IT" sz="3200" dirty="0" err="1" smtClean="0">
                <a:latin typeface="Agency FB" pitchFamily="34" charset="0"/>
              </a:rPr>
              <a:t>celebrates</a:t>
            </a:r>
            <a:r>
              <a:rPr lang="it-IT" sz="3200" dirty="0" smtClean="0">
                <a:latin typeface="Agency FB" pitchFamily="34" charset="0"/>
              </a:rPr>
              <a:t> </a:t>
            </a:r>
            <a:r>
              <a:rPr lang="it-IT" sz="3200" dirty="0" err="1" smtClean="0">
                <a:latin typeface="Agency FB" pitchFamily="34" charset="0"/>
              </a:rPr>
              <a:t>diversity</a:t>
            </a:r>
            <a:r>
              <a:rPr lang="it-IT" sz="3200" dirty="0" smtClean="0">
                <a:latin typeface="Agency FB" pitchFamily="34" charset="0"/>
              </a:rPr>
              <a:t> and </a:t>
            </a:r>
            <a:r>
              <a:rPr lang="it-IT" sz="3200" dirty="0" err="1" smtClean="0">
                <a:latin typeface="Agency FB" pitchFamily="34" charset="0"/>
              </a:rPr>
              <a:t>creates</a:t>
            </a:r>
            <a:r>
              <a:rPr lang="it-IT" sz="3200" dirty="0" smtClean="0">
                <a:latin typeface="Agency FB" pitchFamily="34" charset="0"/>
              </a:rPr>
              <a:t> </a:t>
            </a:r>
            <a:r>
              <a:rPr lang="it-IT" sz="3200" dirty="0" err="1" smtClean="0">
                <a:latin typeface="Agency FB" pitchFamily="34" charset="0"/>
              </a:rPr>
              <a:t>environments</a:t>
            </a:r>
            <a:r>
              <a:rPr lang="it-IT" sz="3200" dirty="0" smtClean="0">
                <a:latin typeface="Agency FB" pitchFamily="34" charset="0"/>
              </a:rPr>
              <a:t> </a:t>
            </a:r>
            <a:r>
              <a:rPr lang="it-IT" sz="3200" dirty="0" err="1" smtClean="0">
                <a:latin typeface="Agency FB" pitchFamily="34" charset="0"/>
              </a:rPr>
              <a:t>where</a:t>
            </a:r>
            <a:r>
              <a:rPr lang="it-IT" sz="3200" dirty="0" smtClean="0">
                <a:latin typeface="Agency FB" pitchFamily="34" charset="0"/>
              </a:rPr>
              <a:t> </a:t>
            </a:r>
            <a:r>
              <a:rPr lang="it-IT" sz="3200" dirty="0" err="1" smtClean="0">
                <a:latin typeface="Agency FB" pitchFamily="34" charset="0"/>
              </a:rPr>
              <a:t>all</a:t>
            </a:r>
            <a:r>
              <a:rPr lang="it-IT" sz="3200" dirty="0" smtClean="0">
                <a:latin typeface="Agency FB" pitchFamily="34" charset="0"/>
              </a:rPr>
              <a:t> people can </a:t>
            </a:r>
            <a:r>
              <a:rPr lang="it-IT" sz="3200" dirty="0" err="1" smtClean="0">
                <a:latin typeface="Agency FB" pitchFamily="34" charset="0"/>
              </a:rPr>
              <a:t>feel</a:t>
            </a:r>
            <a:r>
              <a:rPr lang="it-IT" sz="3200" dirty="0" smtClean="0">
                <a:latin typeface="Agency FB" pitchFamily="34" charset="0"/>
              </a:rPr>
              <a:t> </a:t>
            </a:r>
            <a:r>
              <a:rPr lang="it-IT" sz="3200" dirty="0" err="1" smtClean="0">
                <a:latin typeface="Agency FB" pitchFamily="34" charset="0"/>
              </a:rPr>
              <a:t>safe</a:t>
            </a:r>
            <a:r>
              <a:rPr lang="it-IT" sz="3200" dirty="0" smtClean="0">
                <a:latin typeface="Agency FB" pitchFamily="34" charset="0"/>
              </a:rPr>
              <a:t>, </a:t>
            </a:r>
            <a:r>
              <a:rPr lang="it-IT" sz="3200" dirty="0" err="1" smtClean="0">
                <a:latin typeface="Agency FB" pitchFamily="34" charset="0"/>
              </a:rPr>
              <a:t>valued</a:t>
            </a:r>
            <a:r>
              <a:rPr lang="it-IT" sz="3200" dirty="0" smtClean="0">
                <a:latin typeface="Agency FB" pitchFamily="34" charset="0"/>
              </a:rPr>
              <a:t> and </a:t>
            </a:r>
            <a:r>
              <a:rPr lang="it-IT" sz="3200" dirty="0" err="1" smtClean="0">
                <a:latin typeface="Agency FB" pitchFamily="34" charset="0"/>
              </a:rPr>
              <a:t>respected</a:t>
            </a:r>
            <a:r>
              <a:rPr lang="it-IT" sz="3200" dirty="0" smtClean="0">
                <a:latin typeface="Agency FB" pitchFamily="34" charset="0"/>
              </a:rPr>
              <a:t>. </a:t>
            </a:r>
            <a:r>
              <a:rPr lang="it-IT" sz="3200" dirty="0" err="1" smtClean="0">
                <a:latin typeface="Agency FB" pitchFamily="34" charset="0"/>
              </a:rPr>
              <a:t>Each</a:t>
            </a:r>
            <a:r>
              <a:rPr lang="it-IT" sz="3200" dirty="0" smtClean="0">
                <a:latin typeface="Agency FB" pitchFamily="34" charset="0"/>
              </a:rPr>
              <a:t> </a:t>
            </a:r>
            <a:r>
              <a:rPr lang="it-IT" sz="3200" dirty="0" err="1" smtClean="0">
                <a:latin typeface="Agency FB" pitchFamily="34" charset="0"/>
              </a:rPr>
              <a:t>year</a:t>
            </a:r>
            <a:r>
              <a:rPr lang="it-IT" sz="3200" dirty="0" smtClean="0">
                <a:latin typeface="Agency FB" pitchFamily="34" charset="0"/>
              </a:rPr>
              <a:t>, </a:t>
            </a:r>
            <a:r>
              <a:rPr lang="it-IT" sz="3200" dirty="0" err="1" smtClean="0">
                <a:latin typeface="Agency FB" pitchFamily="34" charset="0"/>
              </a:rPr>
              <a:t>schools</a:t>
            </a:r>
            <a:r>
              <a:rPr lang="it-IT" sz="3200" dirty="0" smtClean="0">
                <a:latin typeface="Agency FB" pitchFamily="34" charset="0"/>
              </a:rPr>
              <a:t>, </a:t>
            </a:r>
            <a:r>
              <a:rPr lang="it-IT" sz="3200" dirty="0" err="1" smtClean="0">
                <a:latin typeface="Agency FB" pitchFamily="34" charset="0"/>
              </a:rPr>
              <a:t>organisations</a:t>
            </a:r>
            <a:r>
              <a:rPr lang="it-IT" sz="3200" dirty="0" smtClean="0">
                <a:latin typeface="Agency FB" pitchFamily="34" charset="0"/>
              </a:rPr>
              <a:t> and </a:t>
            </a:r>
            <a:r>
              <a:rPr lang="it-IT" sz="3200" dirty="0" err="1" smtClean="0">
                <a:latin typeface="Agency FB" pitchFamily="34" charset="0"/>
              </a:rPr>
              <a:t>individuals</a:t>
            </a:r>
            <a:r>
              <a:rPr lang="it-IT" sz="3200" dirty="0" smtClean="0">
                <a:latin typeface="Agency FB" pitchFamily="34" charset="0"/>
              </a:rPr>
              <a:t> join the </a:t>
            </a:r>
            <a:r>
              <a:rPr lang="it-IT" sz="3200" dirty="0" err="1" smtClean="0">
                <a:latin typeface="Agency FB" pitchFamily="34" charset="0"/>
              </a:rPr>
              <a:t>movement</a:t>
            </a:r>
            <a:r>
              <a:rPr lang="it-IT" sz="3200" dirty="0" smtClean="0">
                <a:latin typeface="Agency FB" pitchFamily="34" charset="0"/>
              </a:rPr>
              <a:t> </a:t>
            </a:r>
            <a:r>
              <a:rPr lang="it-IT" sz="3200" dirty="0" err="1" smtClean="0">
                <a:latin typeface="Agency FB" pitchFamily="34" charset="0"/>
              </a:rPr>
              <a:t>to</a:t>
            </a:r>
            <a:r>
              <a:rPr lang="it-IT" sz="3200" dirty="0" smtClean="0">
                <a:latin typeface="Agency FB" pitchFamily="34" charset="0"/>
              </a:rPr>
              <a:t> </a:t>
            </a:r>
            <a:r>
              <a:rPr lang="it-IT" sz="3200" dirty="0" err="1" smtClean="0">
                <a:latin typeface="Agency FB" pitchFamily="34" charset="0"/>
              </a:rPr>
              <a:t>fight</a:t>
            </a:r>
            <a:r>
              <a:rPr lang="it-IT" sz="3200" dirty="0" smtClean="0">
                <a:latin typeface="Agency FB" pitchFamily="34" charset="0"/>
              </a:rPr>
              <a:t> </a:t>
            </a:r>
            <a:r>
              <a:rPr lang="it-IT" sz="3200" dirty="0" err="1" smtClean="0">
                <a:latin typeface="Agency FB" pitchFamily="34" charset="0"/>
              </a:rPr>
              <a:t>against</a:t>
            </a:r>
            <a:r>
              <a:rPr lang="it-IT" sz="3200" dirty="0" smtClean="0">
                <a:latin typeface="Agency FB" pitchFamily="34" charset="0"/>
              </a:rPr>
              <a:t> </a:t>
            </a:r>
            <a:r>
              <a:rPr lang="it-IT" sz="3200" dirty="0" err="1" smtClean="0">
                <a:latin typeface="Agency FB" pitchFamily="34" charset="0"/>
              </a:rPr>
              <a:t>bullying</a:t>
            </a:r>
            <a:r>
              <a:rPr lang="it-IT" sz="3200" dirty="0" smtClean="0">
                <a:latin typeface="Agency FB" pitchFamily="34" charset="0"/>
              </a:rPr>
              <a:t> </a:t>
            </a:r>
            <a:r>
              <a:rPr lang="it-IT" sz="3200" dirty="0" err="1" smtClean="0">
                <a:latin typeface="Agency FB" pitchFamily="34" charset="0"/>
              </a:rPr>
              <a:t>by</a:t>
            </a:r>
            <a:r>
              <a:rPr lang="it-IT" sz="3200" dirty="0" smtClean="0">
                <a:latin typeface="Agency FB" pitchFamily="34" charset="0"/>
              </a:rPr>
              <a:t> </a:t>
            </a:r>
            <a:r>
              <a:rPr lang="it-IT" sz="3200" dirty="0" err="1" smtClean="0">
                <a:latin typeface="Agency FB" pitchFamily="34" charset="0"/>
              </a:rPr>
              <a:t>wearing</a:t>
            </a:r>
            <a:r>
              <a:rPr lang="it-IT" sz="3200" dirty="0" smtClean="0">
                <a:latin typeface="Agency FB" pitchFamily="34" charset="0"/>
              </a:rPr>
              <a:t> a </a:t>
            </a:r>
            <a:r>
              <a:rPr lang="it-IT" sz="3200" dirty="0" err="1" smtClean="0">
                <a:latin typeface="Agency FB" pitchFamily="34" charset="0"/>
              </a:rPr>
              <a:t>pink</a:t>
            </a:r>
            <a:r>
              <a:rPr lang="it-IT" sz="3200" dirty="0" smtClean="0">
                <a:latin typeface="Agency FB" pitchFamily="34" charset="0"/>
              </a:rPr>
              <a:t> </a:t>
            </a:r>
            <a:r>
              <a:rPr lang="it-IT" sz="3200" dirty="0" err="1" smtClean="0">
                <a:latin typeface="Agency FB" pitchFamily="34" charset="0"/>
              </a:rPr>
              <a:t>shirt</a:t>
            </a:r>
            <a:r>
              <a:rPr lang="it-IT" sz="3200" dirty="0" smtClean="0">
                <a:latin typeface="Agency FB" pitchFamily="34" charset="0"/>
              </a:rPr>
              <a:t>. </a:t>
            </a:r>
            <a:r>
              <a:rPr lang="it-IT" sz="3200" dirty="0" err="1" smtClean="0">
                <a:latin typeface="Agency FB" pitchFamily="34" charset="0"/>
              </a:rPr>
              <a:t>It</a:t>
            </a:r>
            <a:r>
              <a:rPr lang="it-IT" sz="3200" dirty="0" smtClean="0">
                <a:latin typeface="Agency FB" pitchFamily="34" charset="0"/>
              </a:rPr>
              <a:t> </a:t>
            </a:r>
            <a:r>
              <a:rPr lang="it-IT" sz="3200" dirty="0" err="1" smtClean="0">
                <a:latin typeface="Agency FB" pitchFamily="34" charset="0"/>
              </a:rPr>
              <a:t>originated</a:t>
            </a:r>
            <a:r>
              <a:rPr lang="it-IT" sz="3200" dirty="0" smtClean="0">
                <a:latin typeface="Agency FB" pitchFamily="34" charset="0"/>
              </a:rPr>
              <a:t> in Canada, and </a:t>
            </a:r>
            <a:r>
              <a:rPr lang="it-IT" sz="3200" dirty="0" err="1" smtClean="0">
                <a:latin typeface="Agency FB" pitchFamily="34" charset="0"/>
              </a:rPr>
              <a:t>is</a:t>
            </a:r>
            <a:r>
              <a:rPr lang="it-IT" sz="3200" dirty="0" smtClean="0">
                <a:latin typeface="Agency FB" pitchFamily="34" charset="0"/>
              </a:rPr>
              <a:t> </a:t>
            </a:r>
            <a:r>
              <a:rPr lang="it-IT" sz="3200" dirty="0" err="1" smtClean="0">
                <a:latin typeface="Agency FB" pitchFamily="34" charset="0"/>
              </a:rPr>
              <a:t>now</a:t>
            </a:r>
            <a:r>
              <a:rPr lang="it-IT" sz="3200" dirty="0" smtClean="0">
                <a:latin typeface="Agency FB" pitchFamily="34" charset="0"/>
              </a:rPr>
              <a:t> </a:t>
            </a:r>
            <a:r>
              <a:rPr lang="it-IT" sz="3200" dirty="0" err="1" smtClean="0">
                <a:latin typeface="Agency FB" pitchFamily="34" charset="0"/>
              </a:rPr>
              <a:t>celebrated</a:t>
            </a:r>
            <a:r>
              <a:rPr lang="it-IT" sz="3200" dirty="0" smtClean="0">
                <a:latin typeface="Agency FB" pitchFamily="34" charset="0"/>
              </a:rPr>
              <a:t> on </a:t>
            </a:r>
            <a:r>
              <a:rPr lang="it-IT" sz="3200" dirty="0" err="1" smtClean="0">
                <a:latin typeface="Agency FB" pitchFamily="34" charset="0"/>
              </a:rPr>
              <a:t>various</a:t>
            </a:r>
            <a:r>
              <a:rPr lang="it-IT" sz="3200" dirty="0" smtClean="0">
                <a:latin typeface="Agency FB" pitchFamily="34" charset="0"/>
              </a:rPr>
              <a:t> </a:t>
            </a:r>
            <a:r>
              <a:rPr lang="it-IT" sz="3200" dirty="0" err="1" smtClean="0">
                <a:latin typeface="Agency FB" pitchFamily="34" charset="0"/>
              </a:rPr>
              <a:t>dates</a:t>
            </a:r>
            <a:r>
              <a:rPr lang="it-IT" sz="3200" dirty="0" smtClean="0">
                <a:latin typeface="Agency FB" pitchFamily="34" charset="0"/>
              </a:rPr>
              <a:t> </a:t>
            </a:r>
            <a:r>
              <a:rPr lang="it-IT" sz="3200" dirty="0" err="1" smtClean="0">
                <a:latin typeface="Agency FB" pitchFamily="34" charset="0"/>
              </a:rPr>
              <a:t>around</a:t>
            </a:r>
            <a:r>
              <a:rPr lang="it-IT" sz="3200" dirty="0" smtClean="0">
                <a:latin typeface="Agency FB" pitchFamily="34" charset="0"/>
              </a:rPr>
              <a:t> the world</a:t>
            </a:r>
            <a:endParaRPr lang="it-IT" sz="3200" dirty="0">
              <a:latin typeface="Agency FB" pitchFamily="34" charset="0"/>
            </a:endParaRPr>
          </a:p>
        </p:txBody>
      </p:sp>
      <p:sp>
        <p:nvSpPr>
          <p:cNvPr id="5" name="Gallone 4">
            <a:hlinkClick r:id="rId3" action="ppaction://hlinksldjump"/>
          </p:cNvPr>
          <p:cNvSpPr/>
          <p:nvPr/>
        </p:nvSpPr>
        <p:spPr>
          <a:xfrm>
            <a:off x="7715272" y="285728"/>
            <a:ext cx="1000132" cy="1071570"/>
          </a:xfrm>
          <a:prstGeom prst="chevron">
            <a:avLst/>
          </a:prstGeom>
          <a:solidFill>
            <a:srgbClr val="E6149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Sfondo nero: risparmiare batteria su Android e iPhone?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21" cy="6858000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0" y="0"/>
            <a:ext cx="9144000" cy="135729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400" dirty="0" smtClean="0">
                <a:solidFill>
                  <a:srgbClr val="FF0000"/>
                </a:solidFill>
                <a:latin typeface="Agency FB" pitchFamily="34" charset="0"/>
              </a:rPr>
              <a:t>TYPES OF BULLYING</a:t>
            </a:r>
            <a:endParaRPr lang="it-IT" sz="4400" dirty="0">
              <a:solidFill>
                <a:srgbClr val="FF0000"/>
              </a:solidFill>
              <a:latin typeface="Agency FB" pitchFamily="34" charset="0"/>
            </a:endParaRPr>
          </a:p>
        </p:txBody>
      </p:sp>
      <p:sp>
        <p:nvSpPr>
          <p:cNvPr id="4" name="Telaio 3">
            <a:hlinkClick r:id="rId3" action="ppaction://hlinksldjump"/>
          </p:cNvPr>
          <p:cNvSpPr/>
          <p:nvPr/>
        </p:nvSpPr>
        <p:spPr>
          <a:xfrm>
            <a:off x="3428992" y="1714488"/>
            <a:ext cx="2357454" cy="928694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Agency FB" pitchFamily="34" charset="0"/>
              </a:rPr>
              <a:t>SCHOOL BULLYING</a:t>
            </a:r>
            <a:endParaRPr lang="it-IT" sz="2400" dirty="0">
              <a:latin typeface="Agency FB" pitchFamily="34" charset="0"/>
            </a:endParaRPr>
          </a:p>
        </p:txBody>
      </p:sp>
      <p:sp>
        <p:nvSpPr>
          <p:cNvPr id="5" name="Telaio 4">
            <a:hlinkClick r:id="rId4" action="ppaction://hlinksldjump"/>
          </p:cNvPr>
          <p:cNvSpPr/>
          <p:nvPr/>
        </p:nvSpPr>
        <p:spPr>
          <a:xfrm>
            <a:off x="3428992" y="2928934"/>
            <a:ext cx="2357454" cy="928694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dirty="0" smtClean="0">
                <a:latin typeface="Agency FB" pitchFamily="34" charset="0"/>
              </a:rPr>
              <a:t>CYBERBULLYING</a:t>
            </a:r>
            <a:endParaRPr lang="it-IT" sz="2200" dirty="0">
              <a:latin typeface="Agency FB" pitchFamily="34" charset="0"/>
            </a:endParaRPr>
          </a:p>
        </p:txBody>
      </p:sp>
      <p:sp>
        <p:nvSpPr>
          <p:cNvPr id="6" name="Telaio 5">
            <a:hlinkClick r:id="rId5" action="ppaction://hlinksldjump"/>
          </p:cNvPr>
          <p:cNvSpPr/>
          <p:nvPr/>
        </p:nvSpPr>
        <p:spPr>
          <a:xfrm>
            <a:off x="3428992" y="4214818"/>
            <a:ext cx="2357454" cy="928694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dirty="0" smtClean="0">
                <a:latin typeface="Agency FB" pitchFamily="34" charset="0"/>
              </a:rPr>
              <a:t>VERBAL BULLYING</a:t>
            </a:r>
            <a:endParaRPr lang="it-IT" sz="2200" dirty="0">
              <a:latin typeface="Agency FB" pitchFamily="34" charset="0"/>
            </a:endParaRPr>
          </a:p>
        </p:txBody>
      </p:sp>
      <p:sp>
        <p:nvSpPr>
          <p:cNvPr id="8" name="Telaio 7">
            <a:hlinkClick r:id="rId6" action="ppaction://hlinksldjump"/>
          </p:cNvPr>
          <p:cNvSpPr/>
          <p:nvPr/>
        </p:nvSpPr>
        <p:spPr>
          <a:xfrm>
            <a:off x="3428992" y="5500702"/>
            <a:ext cx="2357454" cy="928694"/>
          </a:xfrm>
          <a:prstGeom prst="bevel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200" dirty="0" smtClean="0">
                <a:latin typeface="Agency FB" pitchFamily="34" charset="0"/>
              </a:rPr>
              <a:t>PHYSICAL BULLYING</a:t>
            </a:r>
            <a:endParaRPr lang="it-IT" sz="2200" dirty="0"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Sfondo nero: risparmiare batteria su Android e iPhone?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21" cy="6858000"/>
          </a:xfrm>
          <a:prstGeom prst="rect">
            <a:avLst/>
          </a:prstGeom>
          <a:noFill/>
        </p:spPr>
      </p:pic>
      <p:sp>
        <p:nvSpPr>
          <p:cNvPr id="5" name="Rettangolo 4"/>
          <p:cNvSpPr/>
          <p:nvPr/>
        </p:nvSpPr>
        <p:spPr>
          <a:xfrm>
            <a:off x="0" y="0"/>
            <a:ext cx="9144000" cy="135729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400" dirty="0" smtClean="0">
                <a:solidFill>
                  <a:srgbClr val="FF0000"/>
                </a:solidFill>
                <a:latin typeface="Agency FB" pitchFamily="34" charset="0"/>
              </a:rPr>
              <a:t>SCHOOL BULLYING</a:t>
            </a:r>
            <a:endParaRPr lang="it-IT" sz="4400" dirty="0">
              <a:solidFill>
                <a:srgbClr val="FF0000"/>
              </a:solidFill>
              <a:latin typeface="Agency FB" pitchFamily="34" charset="0"/>
            </a:endParaRPr>
          </a:p>
        </p:txBody>
      </p:sp>
      <p:pic>
        <p:nvPicPr>
          <p:cNvPr id="10" name="Immagine 9" descr="foto perfezionat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786313"/>
            <a:ext cx="4143372" cy="2071686"/>
          </a:xfrm>
          <a:prstGeom prst="rect">
            <a:avLst/>
          </a:prstGeom>
        </p:spPr>
      </p:pic>
      <p:sp>
        <p:nvSpPr>
          <p:cNvPr id="6" name="Callout con freccia a sinistra 5">
            <a:hlinkClick r:id="rId4" action="ppaction://hlinksldjump"/>
          </p:cNvPr>
          <p:cNvSpPr/>
          <p:nvPr/>
        </p:nvSpPr>
        <p:spPr>
          <a:xfrm>
            <a:off x="7429520" y="214290"/>
            <a:ext cx="1143008" cy="928694"/>
          </a:xfrm>
          <a:prstGeom prst="leftArrowCallo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Agency FB" pitchFamily="34" charset="0"/>
              </a:rPr>
              <a:t>GO BACK</a:t>
            </a:r>
            <a:endParaRPr lang="it-IT" sz="2400" dirty="0">
              <a:latin typeface="Agency FB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28596" y="1428736"/>
            <a:ext cx="80010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4000" dirty="0" err="1" smtClean="0">
                <a:solidFill>
                  <a:schemeClr val="bg1"/>
                </a:solidFill>
                <a:latin typeface="Agency FB" pitchFamily="34" charset="0"/>
              </a:rPr>
              <a:t>School</a:t>
            </a:r>
            <a:r>
              <a:rPr lang="it-IT" sz="40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000" dirty="0" err="1" smtClean="0">
                <a:solidFill>
                  <a:schemeClr val="bg1"/>
                </a:solidFill>
                <a:latin typeface="Agency FB" pitchFamily="34" charset="0"/>
              </a:rPr>
              <a:t>bullying</a:t>
            </a:r>
            <a:r>
              <a:rPr lang="it-IT" sz="40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000" dirty="0" err="1" smtClean="0">
                <a:solidFill>
                  <a:schemeClr val="bg1"/>
                </a:solidFill>
                <a:latin typeface="Agency FB" pitchFamily="34" charset="0"/>
              </a:rPr>
              <a:t>is</a:t>
            </a:r>
            <a:r>
              <a:rPr lang="it-IT" sz="40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000" dirty="0" err="1" smtClean="0">
                <a:solidFill>
                  <a:schemeClr val="bg1"/>
                </a:solidFill>
                <a:latin typeface="Agency FB" pitchFamily="34" charset="0"/>
              </a:rPr>
              <a:t>bullying</a:t>
            </a:r>
            <a:r>
              <a:rPr lang="it-IT" sz="40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000" dirty="0" err="1" smtClean="0">
                <a:solidFill>
                  <a:schemeClr val="bg1"/>
                </a:solidFill>
                <a:latin typeface="Agency FB" pitchFamily="34" charset="0"/>
              </a:rPr>
              <a:t>that</a:t>
            </a:r>
            <a:r>
              <a:rPr lang="it-IT" sz="40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000" dirty="0" err="1" smtClean="0">
                <a:solidFill>
                  <a:schemeClr val="bg1"/>
                </a:solidFill>
                <a:latin typeface="Agency FB" pitchFamily="34" charset="0"/>
              </a:rPr>
              <a:t>occurs</a:t>
            </a:r>
            <a:r>
              <a:rPr lang="it-IT" sz="4000" dirty="0" smtClean="0">
                <a:solidFill>
                  <a:schemeClr val="bg1"/>
                </a:solidFill>
                <a:latin typeface="Agency FB" pitchFamily="34" charset="0"/>
              </a:rPr>
              <a:t> inside </a:t>
            </a:r>
            <a:r>
              <a:rPr lang="it-IT" sz="4000" dirty="0" err="1" smtClean="0">
                <a:solidFill>
                  <a:schemeClr val="bg1"/>
                </a:solidFill>
                <a:latin typeface="Agency FB" pitchFamily="34" charset="0"/>
              </a:rPr>
              <a:t>schools</a:t>
            </a:r>
            <a:r>
              <a:rPr lang="it-IT" sz="4000" dirty="0" smtClean="0">
                <a:solidFill>
                  <a:schemeClr val="bg1"/>
                </a:solidFill>
                <a:latin typeface="Agency FB" pitchFamily="34" charset="0"/>
              </a:rPr>
              <a:t>. </a:t>
            </a:r>
            <a:r>
              <a:rPr lang="it-IT" sz="4000" dirty="0" err="1" smtClean="0">
                <a:solidFill>
                  <a:schemeClr val="bg1"/>
                </a:solidFill>
                <a:latin typeface="Agency FB" pitchFamily="34" charset="0"/>
              </a:rPr>
              <a:t>Bullies</a:t>
            </a:r>
            <a:r>
              <a:rPr lang="it-IT" sz="4000" dirty="0" smtClean="0">
                <a:solidFill>
                  <a:schemeClr val="bg1"/>
                </a:solidFill>
                <a:latin typeface="Agency FB" pitchFamily="34" charset="0"/>
              </a:rPr>
              <a:t> are </a:t>
            </a:r>
            <a:r>
              <a:rPr lang="it-IT" sz="4000" dirty="0" err="1" smtClean="0">
                <a:solidFill>
                  <a:schemeClr val="bg1"/>
                </a:solidFill>
                <a:latin typeface="Agency FB" pitchFamily="34" charset="0"/>
              </a:rPr>
              <a:t>often</a:t>
            </a:r>
            <a:r>
              <a:rPr lang="it-IT" sz="40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000" dirty="0" err="1" smtClean="0">
                <a:solidFill>
                  <a:schemeClr val="bg1"/>
                </a:solidFill>
                <a:latin typeface="Agency FB" pitchFamily="34" charset="0"/>
              </a:rPr>
              <a:t>physically</a:t>
            </a:r>
            <a:r>
              <a:rPr lang="it-IT" sz="40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000" dirty="0" err="1" smtClean="0">
                <a:solidFill>
                  <a:schemeClr val="bg1"/>
                </a:solidFill>
                <a:latin typeface="Agency FB" pitchFamily="34" charset="0"/>
              </a:rPr>
              <a:t>stronger</a:t>
            </a:r>
            <a:r>
              <a:rPr lang="it-IT" sz="4000" dirty="0" smtClean="0">
                <a:solidFill>
                  <a:schemeClr val="bg1"/>
                </a:solidFill>
                <a:latin typeface="Agency FB" pitchFamily="34" charset="0"/>
              </a:rPr>
              <a:t> and </a:t>
            </a:r>
            <a:r>
              <a:rPr lang="it-IT" sz="4000" dirty="0" err="1" smtClean="0">
                <a:solidFill>
                  <a:schemeClr val="bg1"/>
                </a:solidFill>
                <a:latin typeface="Agency FB" pitchFamily="34" charset="0"/>
              </a:rPr>
              <a:t>taller</a:t>
            </a:r>
            <a:r>
              <a:rPr lang="it-IT" sz="40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000" dirty="0" err="1" smtClean="0">
                <a:solidFill>
                  <a:schemeClr val="bg1"/>
                </a:solidFill>
                <a:latin typeface="Agency FB" pitchFamily="34" charset="0"/>
              </a:rPr>
              <a:t>than</a:t>
            </a:r>
            <a:r>
              <a:rPr lang="it-IT" sz="4000" dirty="0" smtClean="0">
                <a:solidFill>
                  <a:schemeClr val="bg1"/>
                </a:solidFill>
                <a:latin typeface="Agency FB" pitchFamily="34" charset="0"/>
              </a:rPr>
              <a:t> the </a:t>
            </a:r>
            <a:r>
              <a:rPr lang="it-IT" sz="4000" dirty="0" err="1" smtClean="0">
                <a:solidFill>
                  <a:schemeClr val="bg1"/>
                </a:solidFill>
                <a:latin typeface="Agency FB" pitchFamily="34" charset="0"/>
              </a:rPr>
              <a:t>victims</a:t>
            </a:r>
            <a:r>
              <a:rPr lang="it-IT" sz="40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000" dirty="0" err="1" smtClean="0">
                <a:solidFill>
                  <a:schemeClr val="bg1"/>
                </a:solidFill>
                <a:latin typeface="Agency FB" pitchFamily="34" charset="0"/>
              </a:rPr>
              <a:t>who</a:t>
            </a:r>
            <a:r>
              <a:rPr lang="it-IT" sz="4000" dirty="0" smtClean="0">
                <a:solidFill>
                  <a:schemeClr val="bg1"/>
                </a:solidFill>
                <a:latin typeface="Agency FB" pitchFamily="34" charset="0"/>
              </a:rPr>
              <a:t> are </a:t>
            </a:r>
            <a:r>
              <a:rPr lang="it-IT" sz="4000" dirty="0" err="1" smtClean="0">
                <a:solidFill>
                  <a:schemeClr val="bg1"/>
                </a:solidFill>
                <a:latin typeface="Agency FB" pitchFamily="34" charset="0"/>
              </a:rPr>
              <a:t>most</a:t>
            </a:r>
            <a:r>
              <a:rPr lang="it-IT" sz="40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000" dirty="0" err="1" smtClean="0">
                <a:solidFill>
                  <a:schemeClr val="bg1"/>
                </a:solidFill>
                <a:latin typeface="Agency FB" pitchFamily="34" charset="0"/>
              </a:rPr>
              <a:t>of</a:t>
            </a:r>
            <a:r>
              <a:rPr lang="it-IT" sz="4000" dirty="0" smtClean="0">
                <a:solidFill>
                  <a:schemeClr val="bg1"/>
                </a:solidFill>
                <a:latin typeface="Agency FB" pitchFamily="34" charset="0"/>
              </a:rPr>
              <a:t> the </a:t>
            </a:r>
            <a:r>
              <a:rPr lang="it-IT" sz="4000" dirty="0" err="1" smtClean="0">
                <a:solidFill>
                  <a:schemeClr val="bg1"/>
                </a:solidFill>
                <a:latin typeface="Agency FB" pitchFamily="34" charset="0"/>
              </a:rPr>
              <a:t>time</a:t>
            </a:r>
            <a:r>
              <a:rPr lang="it-IT" sz="40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000" dirty="0" err="1" smtClean="0">
                <a:solidFill>
                  <a:schemeClr val="bg1"/>
                </a:solidFill>
                <a:latin typeface="Agency FB" pitchFamily="34" charset="0"/>
              </a:rPr>
              <a:t>shy</a:t>
            </a:r>
            <a:r>
              <a:rPr lang="it-IT" sz="4000" dirty="0" smtClean="0">
                <a:solidFill>
                  <a:schemeClr val="bg1"/>
                </a:solidFill>
                <a:latin typeface="Agency FB" pitchFamily="34" charset="0"/>
              </a:rPr>
              <a:t>, </a:t>
            </a:r>
            <a:r>
              <a:rPr lang="it-IT" sz="4000" dirty="0" err="1" smtClean="0">
                <a:solidFill>
                  <a:schemeClr val="bg1"/>
                </a:solidFill>
                <a:latin typeface="Agency FB" pitchFamily="34" charset="0"/>
              </a:rPr>
              <a:t>smaller</a:t>
            </a:r>
            <a:r>
              <a:rPr lang="it-IT" sz="4000" dirty="0" smtClean="0">
                <a:solidFill>
                  <a:schemeClr val="bg1"/>
                </a:solidFill>
                <a:latin typeface="Agency FB" pitchFamily="34" charset="0"/>
              </a:rPr>
              <a:t> and </a:t>
            </a:r>
            <a:r>
              <a:rPr lang="it-IT" sz="4000" dirty="0" err="1" smtClean="0">
                <a:solidFill>
                  <a:schemeClr val="bg1"/>
                </a:solidFill>
                <a:latin typeface="Agency FB" pitchFamily="34" charset="0"/>
              </a:rPr>
              <a:t>very</a:t>
            </a:r>
            <a:r>
              <a:rPr lang="it-IT" sz="40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000" dirty="0" err="1" smtClean="0">
                <a:solidFill>
                  <a:schemeClr val="bg1"/>
                </a:solidFill>
                <a:latin typeface="Agency FB" pitchFamily="34" charset="0"/>
              </a:rPr>
              <a:t>weak</a:t>
            </a:r>
            <a:r>
              <a:rPr lang="it-IT" sz="40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4000" dirty="0" err="1" smtClean="0">
                <a:solidFill>
                  <a:schemeClr val="bg1"/>
                </a:solidFill>
                <a:latin typeface="Agency FB" pitchFamily="34" charset="0"/>
              </a:rPr>
              <a:t>physically</a:t>
            </a:r>
            <a:endParaRPr lang="it-IT" sz="4000" dirty="0">
              <a:solidFill>
                <a:schemeClr val="bg1"/>
              </a:solidFill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Sfondo nero: risparmiare batteria su Android e iPhone?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" y="0"/>
            <a:ext cx="9144021" cy="6858000"/>
          </a:xfrm>
          <a:prstGeom prst="rect">
            <a:avLst/>
          </a:prstGeom>
          <a:noFill/>
        </p:spPr>
      </p:pic>
      <p:pic>
        <p:nvPicPr>
          <p:cNvPr id="4" name="Immagine 3" descr="835e976b-92a1-42e0-bc70-d6cb6dd1156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4454268"/>
            <a:ext cx="4000496" cy="2403732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0" y="0"/>
            <a:ext cx="9144000" cy="135729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400" dirty="0" smtClean="0">
                <a:solidFill>
                  <a:schemeClr val="bg1"/>
                </a:solidFill>
                <a:latin typeface="Agency FB" pitchFamily="34" charset="0"/>
              </a:rPr>
              <a:t>CYBERBULLYING</a:t>
            </a:r>
            <a:endParaRPr lang="it-IT" sz="4400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4214810" y="1357298"/>
            <a:ext cx="442915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Cyberbullying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is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bullying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that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takes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place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over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digital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devices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like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phones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,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computers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and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tablets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.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It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occurs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most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of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the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time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on social media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like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Facebook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or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Instagram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.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Cyberbullying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includes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sending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,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posting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, or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sharing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negative, false,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mean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content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or private information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about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someone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else</a:t>
            </a:r>
            <a:endParaRPr lang="it-IT" sz="3200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8" name="Callout con freccia a sinistra 7">
            <a:hlinkClick r:id="rId4" action="ppaction://hlinksldjump"/>
          </p:cNvPr>
          <p:cNvSpPr/>
          <p:nvPr/>
        </p:nvSpPr>
        <p:spPr>
          <a:xfrm>
            <a:off x="7429520" y="214290"/>
            <a:ext cx="1143008" cy="928694"/>
          </a:xfrm>
          <a:prstGeom prst="leftArrowCallo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Agency FB" pitchFamily="34" charset="0"/>
              </a:rPr>
              <a:t>GO BACK</a:t>
            </a:r>
            <a:endParaRPr lang="it-IT" sz="2400" dirty="0"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Sfondo nero: risparmiare batteria su Android e iPhone?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" y="0"/>
            <a:ext cx="9144021" cy="6858000"/>
          </a:xfrm>
          <a:prstGeom prst="rect">
            <a:avLst/>
          </a:prstGeom>
          <a:noFill/>
        </p:spPr>
      </p:pic>
      <p:pic>
        <p:nvPicPr>
          <p:cNvPr id="5" name="Immagine 4" descr="j jonah james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0848" y="3143248"/>
            <a:ext cx="3663152" cy="3714752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0" y="0"/>
            <a:ext cx="9144000" cy="135729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400" dirty="0" smtClean="0">
                <a:solidFill>
                  <a:srgbClr val="FFC000"/>
                </a:solidFill>
                <a:latin typeface="Agency FB" pitchFamily="34" charset="0"/>
              </a:rPr>
              <a:t>VERBAL BULLYING</a:t>
            </a:r>
            <a:endParaRPr lang="it-IT" sz="4400" dirty="0">
              <a:solidFill>
                <a:srgbClr val="FFC000"/>
              </a:solidFill>
              <a:latin typeface="Agency FB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357158" y="1643050"/>
            <a:ext cx="442915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Verbal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bullying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involves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mainly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insults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,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taunts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,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name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calling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, and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other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types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of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verbal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abuse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.</a:t>
            </a:r>
          </a:p>
          <a:p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Verbal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bullying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is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not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limited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to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children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but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also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adults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.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It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can start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only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by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teasing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or a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slight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insult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but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this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can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quickly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escalate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intro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verbal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violence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that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causes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serious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harm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to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its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200" dirty="0" err="1" smtClean="0">
                <a:solidFill>
                  <a:schemeClr val="bg1"/>
                </a:solidFill>
                <a:latin typeface="Agency FB" pitchFamily="34" charset="0"/>
              </a:rPr>
              <a:t>victim</a:t>
            </a:r>
            <a:r>
              <a:rPr lang="it-IT" sz="3200" dirty="0" smtClean="0">
                <a:solidFill>
                  <a:schemeClr val="bg1"/>
                </a:solidFill>
                <a:latin typeface="Agency FB" pitchFamily="34" charset="0"/>
              </a:rPr>
              <a:t>.</a:t>
            </a:r>
            <a:endParaRPr lang="it-IT" sz="3200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9" name="Callout con freccia a sinistra 8">
            <a:hlinkClick r:id="rId4" action="ppaction://hlinksldjump"/>
          </p:cNvPr>
          <p:cNvSpPr/>
          <p:nvPr/>
        </p:nvSpPr>
        <p:spPr>
          <a:xfrm>
            <a:off x="7429520" y="214290"/>
            <a:ext cx="1143008" cy="928694"/>
          </a:xfrm>
          <a:prstGeom prst="leftArrowCallo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latin typeface="Agency FB" pitchFamily="34" charset="0"/>
              </a:rPr>
              <a:t>GO BACK</a:t>
            </a:r>
            <a:endParaRPr lang="it-IT" sz="2400" dirty="0"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Sfondo nero: risparmiare batteria su Android e iPhone?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" y="0"/>
            <a:ext cx="9144021" cy="6858000"/>
          </a:xfrm>
          <a:prstGeom prst="rect">
            <a:avLst/>
          </a:prstGeom>
          <a:noFill/>
        </p:spPr>
      </p:pic>
      <p:sp>
        <p:nvSpPr>
          <p:cNvPr id="3" name="Rettangolo 2"/>
          <p:cNvSpPr/>
          <p:nvPr/>
        </p:nvSpPr>
        <p:spPr>
          <a:xfrm>
            <a:off x="0" y="0"/>
            <a:ext cx="9144000" cy="135729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4400" dirty="0">
              <a:solidFill>
                <a:schemeClr val="bg1"/>
              </a:solidFill>
              <a:latin typeface="Agency FB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0" y="0"/>
            <a:ext cx="9144000" cy="135729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gency FB" pitchFamily="34" charset="0"/>
              </a:rPr>
              <a:t>PHYSICAL BULLYING</a:t>
            </a:r>
            <a:endParaRPr lang="it-IT" sz="4400" dirty="0">
              <a:solidFill>
                <a:schemeClr val="accent1">
                  <a:lumMod val="60000"/>
                  <a:lumOff val="40000"/>
                </a:schemeClr>
              </a:solidFill>
              <a:latin typeface="Agency FB" pitchFamily="34" charset="0"/>
            </a:endParaRPr>
          </a:p>
        </p:txBody>
      </p:sp>
      <p:pic>
        <p:nvPicPr>
          <p:cNvPr id="5" name="Immagine 4" descr="rhin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918" y="3860118"/>
            <a:ext cx="5332162" cy="2997882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428596" y="1357298"/>
            <a:ext cx="80724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Physical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bullying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is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the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use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of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physical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actions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to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intimidate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and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gain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control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over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a target.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Physical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bullying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includes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: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hitting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,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kicking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,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pinching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and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damaging</a:t>
            </a:r>
            <a:r>
              <a:rPr lang="it-IT" sz="3600" dirty="0" smtClean="0">
                <a:solidFill>
                  <a:schemeClr val="bg1"/>
                </a:solidFill>
                <a:latin typeface="Agency FB" pitchFamily="34" charset="0"/>
              </a:rPr>
              <a:t> personal </a:t>
            </a:r>
            <a:r>
              <a:rPr lang="it-IT" sz="3600" dirty="0" err="1" smtClean="0">
                <a:solidFill>
                  <a:schemeClr val="bg1"/>
                </a:solidFill>
                <a:latin typeface="Agency FB" pitchFamily="34" charset="0"/>
              </a:rPr>
              <a:t>things</a:t>
            </a:r>
            <a:endParaRPr lang="it-IT" sz="3600" dirty="0">
              <a:solidFill>
                <a:schemeClr val="bg1"/>
              </a:solidFill>
              <a:latin typeface="Agency FB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380</TotalTime>
  <Words>422</Words>
  <Application>Microsoft Office PowerPoint</Application>
  <PresentationFormat>Presentazione su schermo (4:3)</PresentationFormat>
  <Paragraphs>35</Paragraphs>
  <Slides>13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Francesco</dc:creator>
  <cp:lastModifiedBy>Francesco</cp:lastModifiedBy>
  <cp:revision>39</cp:revision>
  <dcterms:created xsi:type="dcterms:W3CDTF">2021-04-16T15:19:32Z</dcterms:created>
  <dcterms:modified xsi:type="dcterms:W3CDTF">2021-04-17T15:56:29Z</dcterms:modified>
</cp:coreProperties>
</file>