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Caveat"/>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veat-bold.fntdata"/><Relationship Id="rId12" Type="http://schemas.openxmlformats.org/officeDocument/2006/relationships/font" Target="fonts/Cavea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cc0357d9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ccc0357d9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ccc0357d9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ccc0357d9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ccc0357d9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ccc0357d9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ccc0357d9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ccc0357d9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ccc0357d90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ccc0357d90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p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217708" y="-521150"/>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pl">
                <a:latin typeface="Comic Sans MS"/>
                <a:ea typeface="Comic Sans MS"/>
                <a:cs typeface="Comic Sans MS"/>
                <a:sym typeface="Comic Sans MS"/>
              </a:rPr>
              <a:t>CYBERBULLING</a:t>
            </a:r>
            <a:endParaRPr>
              <a:latin typeface="Comic Sans MS"/>
              <a:ea typeface="Comic Sans MS"/>
              <a:cs typeface="Comic Sans MS"/>
              <a:sym typeface="Comic Sans MS"/>
            </a:endParaRPr>
          </a:p>
        </p:txBody>
      </p:sp>
      <p:sp>
        <p:nvSpPr>
          <p:cNvPr id="55" name="Google Shape;55;p13"/>
          <p:cNvSpPr txBox="1"/>
          <p:nvPr>
            <p:ph idx="1" type="subTitle"/>
          </p:nvPr>
        </p:nvSpPr>
        <p:spPr>
          <a:xfrm>
            <a:off x="311700" y="1531450"/>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pl">
                <a:latin typeface="Caveat"/>
                <a:ea typeface="Caveat"/>
                <a:cs typeface="Caveat"/>
                <a:sym typeface="Caveat"/>
              </a:rPr>
              <a:t>Elena Papillo, Carla Riso and Oliwia Jarocha </a:t>
            </a:r>
            <a:endParaRPr>
              <a:latin typeface="Caveat"/>
              <a:ea typeface="Caveat"/>
              <a:cs typeface="Caveat"/>
              <a:sym typeface="Caveat"/>
            </a:endParaRPr>
          </a:p>
          <a:p>
            <a:pPr indent="0" lvl="0" marL="0" rtl="0" algn="ctr">
              <a:spcBef>
                <a:spcPts val="0"/>
              </a:spcBef>
              <a:spcAft>
                <a:spcPts val="0"/>
              </a:spcAft>
              <a:buNone/>
            </a:pPr>
            <a:r>
              <a:rPr lang="pl">
                <a:latin typeface="Caveat"/>
                <a:ea typeface="Caveat"/>
                <a:cs typeface="Caveat"/>
                <a:sym typeface="Caveat"/>
              </a:rPr>
              <a:t>2AL</a:t>
            </a:r>
            <a:endParaRPr>
              <a:latin typeface="Caveat"/>
              <a:ea typeface="Caveat"/>
              <a:cs typeface="Caveat"/>
              <a:sym typeface="Caveat"/>
            </a:endParaRPr>
          </a:p>
        </p:txBody>
      </p:sp>
      <p:pic>
        <p:nvPicPr>
          <p:cNvPr id="56" name="Google Shape;56;p13"/>
          <p:cNvPicPr preferRelativeResize="0"/>
          <p:nvPr/>
        </p:nvPicPr>
        <p:blipFill>
          <a:blip r:embed="rId3">
            <a:alphaModFix/>
          </a:blip>
          <a:stretch>
            <a:fillRect/>
          </a:stretch>
        </p:blipFill>
        <p:spPr>
          <a:xfrm>
            <a:off x="3576150" y="2397575"/>
            <a:ext cx="2381250" cy="2466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pl">
                <a:latin typeface="Comic Sans MS"/>
                <a:ea typeface="Comic Sans MS"/>
                <a:cs typeface="Comic Sans MS"/>
                <a:sym typeface="Comic Sans MS"/>
              </a:rPr>
              <a:t>WHAT IS CYBERBULLING?</a:t>
            </a:r>
            <a:endParaRPr>
              <a:latin typeface="Comic Sans MS"/>
              <a:ea typeface="Comic Sans MS"/>
              <a:cs typeface="Comic Sans MS"/>
              <a:sym typeface="Comic Sans MS"/>
            </a:endParaRPr>
          </a:p>
        </p:txBody>
      </p:sp>
      <p:sp>
        <p:nvSpPr>
          <p:cNvPr id="62" name="Google Shape;62;p14"/>
          <p:cNvSpPr txBox="1"/>
          <p:nvPr>
            <p:ph idx="1" type="body"/>
          </p:nvPr>
        </p:nvSpPr>
        <p:spPr>
          <a:xfrm>
            <a:off x="107425" y="1152475"/>
            <a:ext cx="4311000" cy="38163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pl" sz="1950">
                <a:solidFill>
                  <a:srgbClr val="000000"/>
                </a:solidFill>
                <a:highlight>
                  <a:srgbClr val="FFFFFF"/>
                </a:highlight>
                <a:latin typeface="Comic Sans MS"/>
                <a:ea typeface="Comic Sans MS"/>
                <a:cs typeface="Comic Sans MS"/>
                <a:sym typeface="Comic Sans MS"/>
              </a:rPr>
              <a:t>Cyberbullying is bullying that takes place over digital devices like cell phones, computers, and tablets. Cyberbullying can occur through SMS, Text, and apps, or online in social media, forums, or gaming where people can view, participate in, or share content. Cyberbullying includes sending, posting, or sharing negative, false, or mean content about someone else. It can include sharing personal or private information about someone else causing embarrassment or humiliation. </a:t>
            </a:r>
            <a:endParaRPr sz="2500">
              <a:solidFill>
                <a:srgbClr val="000000"/>
              </a:solidFill>
              <a:latin typeface="Comic Sans MS"/>
              <a:ea typeface="Comic Sans MS"/>
              <a:cs typeface="Comic Sans MS"/>
              <a:sym typeface="Comic Sans MS"/>
            </a:endParaRPr>
          </a:p>
        </p:txBody>
      </p:sp>
      <p:pic>
        <p:nvPicPr>
          <p:cNvPr id="63" name="Google Shape;63;p14"/>
          <p:cNvPicPr preferRelativeResize="0"/>
          <p:nvPr/>
        </p:nvPicPr>
        <p:blipFill>
          <a:blip r:embed="rId3">
            <a:alphaModFix/>
          </a:blip>
          <a:stretch>
            <a:fillRect/>
          </a:stretch>
        </p:blipFill>
        <p:spPr>
          <a:xfrm>
            <a:off x="4507700" y="1596125"/>
            <a:ext cx="4420774" cy="24874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50000"/>
              </a:lnSpc>
              <a:spcBef>
                <a:spcPts val="1300"/>
              </a:spcBef>
              <a:spcAft>
                <a:spcPts val="0"/>
              </a:spcAft>
              <a:buSzPts val="990"/>
              <a:buNone/>
            </a:pPr>
            <a:r>
              <a:rPr lang="pl" sz="2375">
                <a:solidFill>
                  <a:srgbClr val="1B1B1B"/>
                </a:solidFill>
                <a:highlight>
                  <a:srgbClr val="FFFFFF"/>
                </a:highlight>
                <a:latin typeface="Comic Sans MS"/>
                <a:ea typeface="Comic Sans MS"/>
                <a:cs typeface="Comic Sans MS"/>
                <a:sym typeface="Comic Sans MS"/>
              </a:rPr>
              <a:t>The most common places where cyberbullying occurs are:</a:t>
            </a:r>
            <a:endParaRPr sz="3320"/>
          </a:p>
        </p:txBody>
      </p:sp>
      <p:sp>
        <p:nvSpPr>
          <p:cNvPr id="69" name="Google Shape;69;p15"/>
          <p:cNvSpPr txBox="1"/>
          <p:nvPr>
            <p:ph idx="1" type="body"/>
          </p:nvPr>
        </p:nvSpPr>
        <p:spPr>
          <a:xfrm>
            <a:off x="-174575" y="673325"/>
            <a:ext cx="5694000" cy="4470300"/>
          </a:xfrm>
          <a:prstGeom prst="rect">
            <a:avLst/>
          </a:prstGeom>
        </p:spPr>
        <p:txBody>
          <a:bodyPr anchorCtr="0" anchor="t" bIns="91425" lIns="91425" spcFirstLastPara="1" rIns="91425" wrap="square" tIns="91425">
            <a:normAutofit/>
          </a:bodyPr>
          <a:lstStyle/>
          <a:p>
            <a:pPr indent="0" lvl="0" marL="0" rtl="0" algn="l">
              <a:lnSpc>
                <a:spcPct val="130000"/>
              </a:lnSpc>
              <a:spcBef>
                <a:spcPts val="1300"/>
              </a:spcBef>
              <a:spcAft>
                <a:spcPts val="0"/>
              </a:spcAft>
              <a:buSzPts val="1018"/>
              <a:buNone/>
            </a:pPr>
            <a:r>
              <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130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Social Media, such as Facebook, Instagram, Snapchat,   and Tik Tok</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Text messaging and messaging apps on mobile or tablet devices</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Instant messaging, direct messaging, and online chatting over the internet</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Online forums, chat rooms, and message boards, such as Reddit</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Email</a:t>
            </a:r>
            <a:endParaRPr sz="1518">
              <a:solidFill>
                <a:srgbClr val="1B1B1B"/>
              </a:solidFill>
              <a:highlight>
                <a:srgbClr val="FFFFFF"/>
              </a:highlight>
              <a:latin typeface="Comic Sans MS"/>
              <a:ea typeface="Comic Sans MS"/>
              <a:cs typeface="Comic Sans MS"/>
              <a:sym typeface="Comic Sans MS"/>
            </a:endParaRPr>
          </a:p>
          <a:p>
            <a:pPr indent="-325040" lvl="0" marL="457200" rtl="0" algn="l">
              <a:lnSpc>
                <a:spcPct val="130000"/>
              </a:lnSpc>
              <a:spcBef>
                <a:spcPts val="0"/>
              </a:spcBef>
              <a:spcAft>
                <a:spcPts val="0"/>
              </a:spcAft>
              <a:buClr>
                <a:srgbClr val="1B1B1B"/>
              </a:buClr>
              <a:buSzPts val="1519"/>
              <a:buFont typeface="Comic Sans MS"/>
              <a:buChar char="●"/>
            </a:pPr>
            <a:r>
              <a:rPr lang="pl" sz="1518">
                <a:solidFill>
                  <a:srgbClr val="1B1B1B"/>
                </a:solidFill>
                <a:highlight>
                  <a:srgbClr val="FFFFFF"/>
                </a:highlight>
                <a:latin typeface="Comic Sans MS"/>
                <a:ea typeface="Comic Sans MS"/>
                <a:cs typeface="Comic Sans MS"/>
                <a:sym typeface="Comic Sans MS"/>
              </a:rPr>
              <a:t>Online gaming communities</a:t>
            </a:r>
            <a:endParaRPr sz="1518">
              <a:solidFill>
                <a:srgbClr val="1B1B1B"/>
              </a:solidFill>
              <a:highlight>
                <a:srgbClr val="FFFFFF"/>
              </a:highlight>
              <a:latin typeface="Comic Sans MS"/>
              <a:ea typeface="Comic Sans MS"/>
              <a:cs typeface="Comic Sans MS"/>
              <a:sym typeface="Comic Sans MS"/>
            </a:endParaRPr>
          </a:p>
          <a:p>
            <a:pPr indent="0" lvl="0" marL="0" rtl="0" algn="l">
              <a:lnSpc>
                <a:spcPct val="95000"/>
              </a:lnSpc>
              <a:spcBef>
                <a:spcPts val="1300"/>
              </a:spcBef>
              <a:spcAft>
                <a:spcPts val="1200"/>
              </a:spcAft>
              <a:buSzPts val="1018"/>
              <a:buNone/>
            </a:pPr>
            <a:r>
              <a:t/>
            </a:r>
            <a:endParaRPr sz="1665"/>
          </a:p>
        </p:txBody>
      </p:sp>
      <p:pic>
        <p:nvPicPr>
          <p:cNvPr id="70" name="Google Shape;70;p15"/>
          <p:cNvPicPr preferRelativeResize="0"/>
          <p:nvPr/>
        </p:nvPicPr>
        <p:blipFill>
          <a:blip r:embed="rId3">
            <a:alphaModFix/>
          </a:blip>
          <a:stretch>
            <a:fillRect/>
          </a:stretch>
        </p:blipFill>
        <p:spPr>
          <a:xfrm>
            <a:off x="5519425" y="1217450"/>
            <a:ext cx="3319775" cy="31537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pl">
                <a:latin typeface="Comic Sans MS"/>
                <a:ea typeface="Comic Sans MS"/>
                <a:cs typeface="Comic Sans MS"/>
                <a:sym typeface="Comic Sans MS"/>
              </a:rPr>
              <a:t>BULLYING</a:t>
            </a:r>
            <a:endParaRPr>
              <a:latin typeface="Comic Sans MS"/>
              <a:ea typeface="Comic Sans MS"/>
              <a:cs typeface="Comic Sans MS"/>
              <a:sym typeface="Comic Sans MS"/>
            </a:endParaRPr>
          </a:p>
        </p:txBody>
      </p:sp>
      <p:sp>
        <p:nvSpPr>
          <p:cNvPr id="76" name="Google Shape;76;p16"/>
          <p:cNvSpPr txBox="1"/>
          <p:nvPr>
            <p:ph idx="1" type="body"/>
          </p:nvPr>
        </p:nvSpPr>
        <p:spPr>
          <a:xfrm>
            <a:off x="96850" y="1085400"/>
            <a:ext cx="3811200" cy="4058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pl" sz="1750">
                <a:solidFill>
                  <a:srgbClr val="000000"/>
                </a:solidFill>
                <a:highlight>
                  <a:srgbClr val="FFFFFF"/>
                </a:highlight>
                <a:latin typeface="Comic Sans MS"/>
                <a:ea typeface="Comic Sans MS"/>
                <a:cs typeface="Comic Sans MS"/>
                <a:sym typeface="Comic Sans MS"/>
              </a:rPr>
              <a:t>Bullying affects lots of people and can happen anywhere: at school, travelling to and from school, in sporting teams, in friendship or family groups or in the workplace.</a:t>
            </a:r>
            <a:endParaRPr sz="17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750">
                <a:solidFill>
                  <a:srgbClr val="000000"/>
                </a:solidFill>
                <a:highlight>
                  <a:srgbClr val="FFFFFF"/>
                </a:highlight>
                <a:latin typeface="Comic Sans MS"/>
                <a:ea typeface="Comic Sans MS"/>
                <a:cs typeface="Comic Sans MS"/>
                <a:sym typeface="Comic Sans MS"/>
              </a:rPr>
              <a:t>There is no legal definition of bullying. But it is usually defined as repeated behaviour which is intended to hurt someone either emotionally or physically, and is often aimed at certain people because of their race, religion, gender or sexual orientation or any other aspect such as appearance or disability</a:t>
            </a:r>
            <a:r>
              <a:rPr lang="pl" sz="1250">
                <a:solidFill>
                  <a:srgbClr val="000000"/>
                </a:solidFill>
                <a:highlight>
                  <a:srgbClr val="FFFFFF"/>
                </a:highlight>
              </a:rPr>
              <a:t>.</a:t>
            </a:r>
            <a:endParaRPr sz="1250">
              <a:solidFill>
                <a:srgbClr val="000000"/>
              </a:solidFill>
              <a:highlight>
                <a:srgbClr val="FFFFFF"/>
              </a:highlight>
            </a:endParaRPr>
          </a:p>
          <a:p>
            <a:pPr indent="0" lvl="0" marL="0" rtl="0" algn="l">
              <a:spcBef>
                <a:spcPts val="0"/>
              </a:spcBef>
              <a:spcAft>
                <a:spcPts val="1200"/>
              </a:spcAft>
              <a:buNone/>
            </a:pPr>
            <a:r>
              <a:t/>
            </a:r>
            <a:endParaRPr/>
          </a:p>
        </p:txBody>
      </p:sp>
      <p:pic>
        <p:nvPicPr>
          <p:cNvPr id="77" name="Google Shape;77;p16"/>
          <p:cNvPicPr preferRelativeResize="0"/>
          <p:nvPr/>
        </p:nvPicPr>
        <p:blipFill>
          <a:blip r:embed="rId3">
            <a:alphaModFix/>
          </a:blip>
          <a:stretch>
            <a:fillRect/>
          </a:stretch>
        </p:blipFill>
        <p:spPr>
          <a:xfrm>
            <a:off x="4060450" y="1170125"/>
            <a:ext cx="4572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pl" sz="2450">
                <a:solidFill>
                  <a:srgbClr val="000000"/>
                </a:solidFill>
                <a:highlight>
                  <a:srgbClr val="FFFFFF"/>
                </a:highlight>
                <a:latin typeface="Comic Sans MS"/>
                <a:ea typeface="Comic Sans MS"/>
                <a:cs typeface="Comic Sans MS"/>
                <a:sym typeface="Comic Sans MS"/>
              </a:rPr>
              <a:t>Bullying can take many forms including:</a:t>
            </a:r>
            <a:endParaRPr sz="4200">
              <a:latin typeface="Comic Sans MS"/>
              <a:ea typeface="Comic Sans MS"/>
              <a:cs typeface="Comic Sans MS"/>
              <a:sym typeface="Comic Sans MS"/>
            </a:endParaRPr>
          </a:p>
        </p:txBody>
      </p:sp>
      <p:sp>
        <p:nvSpPr>
          <p:cNvPr id="83" name="Google Shape;83;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Bullying can take many forms including:</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physical assault</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social bullying</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threatening behaviour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name calling</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rPr lang="pl" sz="1950">
                <a:solidFill>
                  <a:srgbClr val="000000"/>
                </a:solidFill>
                <a:highlight>
                  <a:srgbClr val="FFFFFF"/>
                </a:highlight>
                <a:latin typeface="Comic Sans MS"/>
                <a:ea typeface="Comic Sans MS"/>
                <a:cs typeface="Comic Sans MS"/>
                <a:sym typeface="Comic Sans MS"/>
              </a:rPr>
              <a:t>cyberbullying</a:t>
            </a:r>
            <a:endParaRPr sz="1950">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1200"/>
              </a:spcAft>
              <a:buNone/>
            </a:pPr>
            <a:r>
              <a:t/>
            </a:r>
            <a:endParaRPr/>
          </a:p>
        </p:txBody>
      </p:sp>
      <p:pic>
        <p:nvPicPr>
          <p:cNvPr id="84" name="Google Shape;84;p17"/>
          <p:cNvPicPr preferRelativeResize="0"/>
          <p:nvPr/>
        </p:nvPicPr>
        <p:blipFill>
          <a:blip r:embed="rId3">
            <a:alphaModFix/>
          </a:blip>
          <a:stretch>
            <a:fillRect/>
          </a:stretch>
        </p:blipFill>
        <p:spPr>
          <a:xfrm>
            <a:off x="4061113" y="1844500"/>
            <a:ext cx="4524375" cy="2600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0000"/>
              </a:lnSpc>
              <a:spcBef>
                <a:spcPts val="0"/>
              </a:spcBef>
              <a:spcAft>
                <a:spcPts val="0"/>
              </a:spcAft>
              <a:buNone/>
            </a:pPr>
            <a:r>
              <a:rPr b="1" lang="pl" sz="2411">
                <a:solidFill>
                  <a:srgbClr val="000000"/>
                </a:solidFill>
                <a:highlight>
                  <a:srgbClr val="FFFFFF"/>
                </a:highlight>
                <a:latin typeface="Comic Sans MS"/>
                <a:ea typeface="Comic Sans MS"/>
                <a:cs typeface="Comic Sans MS"/>
                <a:sym typeface="Comic Sans MS"/>
              </a:rPr>
              <a:t>How to deal with bullying at school</a:t>
            </a:r>
            <a:endParaRPr b="1" sz="2411">
              <a:solidFill>
                <a:srgbClr val="000000"/>
              </a:solidFill>
              <a:highlight>
                <a:srgbClr val="FFFFFF"/>
              </a:highlight>
              <a:latin typeface="Comic Sans MS"/>
              <a:ea typeface="Comic Sans MS"/>
              <a:cs typeface="Comic Sans MS"/>
              <a:sym typeface="Comic Sans MS"/>
            </a:endParaRPr>
          </a:p>
          <a:p>
            <a:pPr indent="0" lvl="0" marL="0" rtl="0" algn="l">
              <a:lnSpc>
                <a:spcPct val="115000"/>
              </a:lnSpc>
              <a:spcBef>
                <a:spcPts val="0"/>
              </a:spcBef>
              <a:spcAft>
                <a:spcPts val="0"/>
              </a:spcAft>
              <a:buNone/>
            </a:pPr>
            <a:r>
              <a:t/>
            </a:r>
            <a:endParaRPr sz="1100">
              <a:solidFill>
                <a:srgbClr val="000000"/>
              </a:solidFill>
            </a:endParaRPr>
          </a:p>
          <a:p>
            <a:pPr indent="0" lvl="0" marL="0" rtl="0" algn="l">
              <a:spcBef>
                <a:spcPts val="0"/>
              </a:spcBef>
              <a:spcAft>
                <a:spcPts val="0"/>
              </a:spcAft>
              <a:buNone/>
            </a:pPr>
            <a:r>
              <a:t/>
            </a:r>
            <a:endParaRPr/>
          </a:p>
        </p:txBody>
      </p:sp>
      <p:sp>
        <p:nvSpPr>
          <p:cNvPr id="90" name="Google Shape;90;p18"/>
          <p:cNvSpPr txBox="1"/>
          <p:nvPr>
            <p:ph idx="1" type="body"/>
          </p:nvPr>
        </p:nvSpPr>
        <p:spPr>
          <a:xfrm>
            <a:off x="311700" y="1152475"/>
            <a:ext cx="3260700" cy="3682200"/>
          </a:xfrm>
          <a:prstGeom prst="rect">
            <a:avLst/>
          </a:prstGeom>
        </p:spPr>
        <p:txBody>
          <a:bodyPr anchorCtr="0" anchor="t" bIns="91425" lIns="91425" spcFirstLastPara="1" rIns="91425" wrap="square" tIns="91425">
            <a:normAutofit fontScale="62500"/>
          </a:bodyPr>
          <a:lstStyle/>
          <a:p>
            <a:pPr indent="0" lvl="0" marL="0" rtl="0" algn="l">
              <a:spcBef>
                <a:spcPts val="0"/>
              </a:spcBef>
              <a:spcAft>
                <a:spcPts val="0"/>
              </a:spcAft>
              <a:buNone/>
            </a:pPr>
            <a:r>
              <a:rPr lang="pl" sz="2428">
                <a:solidFill>
                  <a:srgbClr val="000000"/>
                </a:solidFill>
                <a:highlight>
                  <a:srgbClr val="FFFFFF"/>
                </a:highlight>
                <a:latin typeface="Comic Sans MS"/>
                <a:ea typeface="Comic Sans MS"/>
                <a:cs typeface="Comic Sans MS"/>
                <a:sym typeface="Comic Sans MS"/>
              </a:rPr>
              <a:t>If you are being bullied at school, tell a friend, tell a teacher and tell your parents. It can be hard to do this so if you don't feel you can do it in person it might be easier to write a note to your parents explaining how you feel, or perhaps confide in someone outside the immediate family, like a grandparent, aunt, uncle or cousin and ask them to help you tell your parents what's going on. </a:t>
            </a:r>
            <a:endParaRPr sz="2428">
              <a:solidFill>
                <a:srgbClr val="000000"/>
              </a:solidFill>
              <a:highlight>
                <a:srgbClr val="FFFFFF"/>
              </a:highlight>
              <a:latin typeface="Comic Sans MS"/>
              <a:ea typeface="Comic Sans MS"/>
              <a:cs typeface="Comic Sans MS"/>
              <a:sym typeface="Comic Sans MS"/>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1200"/>
              </a:spcAft>
              <a:buNone/>
            </a:pPr>
            <a:r>
              <a:t/>
            </a:r>
            <a:endParaRPr/>
          </a:p>
        </p:txBody>
      </p:sp>
      <p:pic>
        <p:nvPicPr>
          <p:cNvPr id="91" name="Google Shape;91;p18"/>
          <p:cNvPicPr preferRelativeResize="0"/>
          <p:nvPr/>
        </p:nvPicPr>
        <p:blipFill>
          <a:blip r:embed="rId3">
            <a:alphaModFix/>
          </a:blip>
          <a:stretch>
            <a:fillRect/>
          </a:stretch>
        </p:blipFill>
        <p:spPr>
          <a:xfrm>
            <a:off x="4212625" y="1017725"/>
            <a:ext cx="4496625" cy="3820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