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69" autoAdjust="0"/>
    <p:restoredTop sz="94660"/>
  </p:normalViewPr>
  <p:slideViewPr>
    <p:cSldViewPr>
      <p:cViewPr>
        <p:scale>
          <a:sx n="76" d="100"/>
          <a:sy n="76" d="100"/>
        </p:scale>
        <p:origin x="-1140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81EB6-39BB-4D45-B5C9-FFB1726CBC77}" type="datetimeFigureOut">
              <a:rPr lang="it-IT" smtClean="0"/>
              <a:t>22/03/2021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AC9D-F624-42A2-9DF0-96550F57C20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54295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81EB6-39BB-4D45-B5C9-FFB1726CBC77}" type="datetimeFigureOut">
              <a:rPr lang="it-IT" smtClean="0"/>
              <a:t>22/03/2021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AC9D-F624-42A2-9DF0-96550F57C20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00115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81EB6-39BB-4D45-B5C9-FFB1726CBC77}" type="datetimeFigureOut">
              <a:rPr lang="it-IT" smtClean="0"/>
              <a:t>22/03/2021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AC9D-F624-42A2-9DF0-96550F57C20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07479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81EB6-39BB-4D45-B5C9-FFB1726CBC77}" type="datetimeFigureOut">
              <a:rPr lang="it-IT" smtClean="0"/>
              <a:t>22/03/2021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AC9D-F624-42A2-9DF0-96550F57C20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93416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81EB6-39BB-4D45-B5C9-FFB1726CBC77}" type="datetimeFigureOut">
              <a:rPr lang="it-IT" smtClean="0"/>
              <a:t>22/03/2021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AC9D-F624-42A2-9DF0-96550F57C20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68878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81EB6-39BB-4D45-B5C9-FFB1726CBC77}" type="datetimeFigureOut">
              <a:rPr lang="it-IT" smtClean="0"/>
              <a:t>22/03/2021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AC9D-F624-42A2-9DF0-96550F57C20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26839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81EB6-39BB-4D45-B5C9-FFB1726CBC77}" type="datetimeFigureOut">
              <a:rPr lang="it-IT" smtClean="0"/>
              <a:t>22/03/2021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AC9D-F624-42A2-9DF0-96550F57C20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14784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81EB6-39BB-4D45-B5C9-FFB1726CBC77}" type="datetimeFigureOut">
              <a:rPr lang="it-IT" smtClean="0"/>
              <a:t>22/03/2021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AC9D-F624-42A2-9DF0-96550F57C20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04244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81EB6-39BB-4D45-B5C9-FFB1726CBC77}" type="datetimeFigureOut">
              <a:rPr lang="it-IT" smtClean="0"/>
              <a:t>22/03/2021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AC9D-F624-42A2-9DF0-96550F57C20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1291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81EB6-39BB-4D45-B5C9-FFB1726CBC77}" type="datetimeFigureOut">
              <a:rPr lang="it-IT" smtClean="0"/>
              <a:t>22/03/2021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AC9D-F624-42A2-9DF0-96550F57C20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31995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81EB6-39BB-4D45-B5C9-FFB1726CBC77}" type="datetimeFigureOut">
              <a:rPr lang="it-IT" smtClean="0"/>
              <a:t>22/03/2021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AC9D-F624-42A2-9DF0-96550F57C20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0657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81EB6-39BB-4D45-B5C9-FFB1726CBC77}" type="datetimeFigureOut">
              <a:rPr lang="it-IT" smtClean="0"/>
              <a:t>22/03/2021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86AC9D-F624-42A2-9DF0-96550F57C20D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78416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907704" y="249265"/>
            <a:ext cx="48334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CYBERBULLYING</a:t>
            </a:r>
            <a:endParaRPr lang="it-IT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56792"/>
            <a:ext cx="7505700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tangolo 5"/>
          <p:cNvSpPr/>
          <p:nvPr/>
        </p:nvSpPr>
        <p:spPr>
          <a:xfrm>
            <a:off x="5940152" y="5925212"/>
            <a:ext cx="331236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it-IT" b="1" i="1" dirty="0" smtClean="0">
                <a:ln/>
                <a:solidFill>
                  <a:srgbClr val="0070C0"/>
                </a:solidFill>
              </a:rPr>
              <a:t>SAIA DANIELE</a:t>
            </a:r>
          </a:p>
          <a:p>
            <a:pPr algn="ctr"/>
            <a:r>
              <a:rPr lang="it-IT" b="1" i="1" cap="none" spc="0" dirty="0" smtClean="0">
                <a:ln/>
                <a:solidFill>
                  <a:srgbClr val="0070C0"/>
                </a:solidFill>
                <a:effectLst/>
              </a:rPr>
              <a:t>BALLOTTA </a:t>
            </a:r>
            <a:r>
              <a:rPr lang="it-IT" b="1" i="1" cap="none" spc="0" dirty="0" smtClean="0">
                <a:ln/>
                <a:solidFill>
                  <a:srgbClr val="0070C0"/>
                </a:solidFill>
                <a:effectLst/>
              </a:rPr>
              <a:t>RICCARDO</a:t>
            </a:r>
          </a:p>
          <a:p>
            <a:pPr algn="ctr"/>
            <a:r>
              <a:rPr lang="it-IT" b="1" i="1" dirty="0" smtClean="0">
                <a:ln/>
                <a:solidFill>
                  <a:srgbClr val="0070C0"/>
                </a:solidFill>
              </a:rPr>
              <a:t>SANTORO GAETANO</a:t>
            </a:r>
            <a:endParaRPr lang="it-IT" b="1" i="1" cap="none" spc="0" dirty="0">
              <a:ln/>
              <a:solidFill>
                <a:srgbClr val="0070C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8569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0" y="685899"/>
            <a:ext cx="9145016" cy="3672408"/>
          </a:xfrm>
        </p:spPr>
        <p:txBody>
          <a:bodyPr>
            <a:normAutofit/>
          </a:bodyPr>
          <a:lstStyle/>
          <a:p>
            <a:pPr algn="l"/>
            <a:r>
              <a:rPr lang="it-IT" sz="2000" dirty="0" smtClean="0">
                <a:latin typeface="Century" panose="02040604050505020304" pitchFamily="18" charset="0"/>
              </a:rPr>
              <a:t>‘’Cyber </a:t>
            </a:r>
            <a:r>
              <a:rPr lang="it-IT" sz="2000" dirty="0" err="1" smtClean="0">
                <a:latin typeface="Century" panose="02040604050505020304" pitchFamily="18" charset="0"/>
              </a:rPr>
              <a:t>bullying</a:t>
            </a:r>
            <a:r>
              <a:rPr lang="it-IT" sz="2000" dirty="0" smtClean="0">
                <a:latin typeface="Century" panose="02040604050505020304" pitchFamily="18" charset="0"/>
              </a:rPr>
              <a:t>’’ </a:t>
            </a:r>
            <a:r>
              <a:rPr lang="it-IT" sz="2000" dirty="0" err="1" smtClean="0">
                <a:latin typeface="Century" panose="02040604050505020304" pitchFamily="18" charset="0"/>
              </a:rPr>
              <a:t>is</a:t>
            </a:r>
            <a:r>
              <a:rPr lang="it-IT" sz="2000" dirty="0" smtClean="0">
                <a:latin typeface="Century" panose="02040604050505020304" pitchFamily="18" charset="0"/>
              </a:rPr>
              <a:t> </a:t>
            </a:r>
            <a:r>
              <a:rPr lang="it-IT" sz="2000" dirty="0" err="1" smtClean="0">
                <a:latin typeface="Century" panose="02040604050505020304" pitchFamily="18" charset="0"/>
              </a:rPr>
              <a:t>when</a:t>
            </a:r>
            <a:r>
              <a:rPr lang="it-IT" sz="2000" dirty="0" smtClean="0">
                <a:latin typeface="Century" panose="02040604050505020304" pitchFamily="18" charset="0"/>
              </a:rPr>
              <a:t> a </a:t>
            </a:r>
            <a:r>
              <a:rPr lang="it-IT" sz="2000" dirty="0" err="1" smtClean="0">
                <a:latin typeface="Century" panose="02040604050505020304" pitchFamily="18" charset="0"/>
              </a:rPr>
              <a:t>child</a:t>
            </a:r>
            <a:r>
              <a:rPr lang="it-IT" sz="2000" dirty="0" smtClean="0">
                <a:latin typeface="Century" panose="02040604050505020304" pitchFamily="18" charset="0"/>
              </a:rPr>
              <a:t> or teen </a:t>
            </a:r>
            <a:r>
              <a:rPr lang="it-IT" sz="2000" dirty="0" err="1" smtClean="0">
                <a:latin typeface="Century" panose="02040604050505020304" pitchFamily="18" charset="0"/>
              </a:rPr>
              <a:t>is</a:t>
            </a:r>
            <a:r>
              <a:rPr lang="it-IT" sz="2000" dirty="0" smtClean="0">
                <a:latin typeface="Century" panose="02040604050505020304" pitchFamily="18" charset="0"/>
              </a:rPr>
              <a:t> </a:t>
            </a:r>
            <a:r>
              <a:rPr lang="it-IT" sz="2000" dirty="0" err="1" smtClean="0">
                <a:latin typeface="Century" panose="02040604050505020304" pitchFamily="18" charset="0"/>
              </a:rPr>
              <a:t>tormented</a:t>
            </a:r>
            <a:r>
              <a:rPr lang="it-IT" sz="2000" dirty="0" smtClean="0">
                <a:latin typeface="Century" panose="02040604050505020304" pitchFamily="18" charset="0"/>
              </a:rPr>
              <a:t>, </a:t>
            </a:r>
            <a:r>
              <a:rPr lang="it-IT" sz="2000" dirty="0" err="1" smtClean="0">
                <a:latin typeface="Century" panose="02040604050505020304" pitchFamily="18" charset="0"/>
              </a:rPr>
              <a:t>threatened</a:t>
            </a:r>
            <a:r>
              <a:rPr lang="it-IT" sz="2000" dirty="0" smtClean="0">
                <a:latin typeface="Century" panose="02040604050505020304" pitchFamily="18" charset="0"/>
              </a:rPr>
              <a:t>, </a:t>
            </a:r>
            <a:r>
              <a:rPr lang="it-IT" sz="2000" dirty="0" err="1" smtClean="0">
                <a:latin typeface="Century" panose="02040604050505020304" pitchFamily="18" charset="0"/>
              </a:rPr>
              <a:t>harassed</a:t>
            </a:r>
            <a:r>
              <a:rPr lang="it-IT" sz="2000" dirty="0" smtClean="0">
                <a:latin typeface="Century" panose="02040604050505020304" pitchFamily="18" charset="0"/>
              </a:rPr>
              <a:t>,</a:t>
            </a:r>
            <a:br>
              <a:rPr lang="it-IT" sz="2000" dirty="0" smtClean="0">
                <a:latin typeface="Century" panose="02040604050505020304" pitchFamily="18" charset="0"/>
              </a:rPr>
            </a:br>
            <a:r>
              <a:rPr lang="it-IT" sz="2000" dirty="0" err="1" smtClean="0">
                <a:latin typeface="Century" panose="02040604050505020304" pitchFamily="18" charset="0"/>
              </a:rPr>
              <a:t>humiliated</a:t>
            </a:r>
            <a:r>
              <a:rPr lang="it-IT" sz="2000" dirty="0" smtClean="0">
                <a:latin typeface="Century" panose="02040604050505020304" pitchFamily="18" charset="0"/>
              </a:rPr>
              <a:t>, embarrassed or </a:t>
            </a:r>
            <a:r>
              <a:rPr lang="it-IT" sz="2000" dirty="0" err="1" smtClean="0">
                <a:latin typeface="Century" panose="02040604050505020304" pitchFamily="18" charset="0"/>
              </a:rPr>
              <a:t>otherwise</a:t>
            </a:r>
            <a:r>
              <a:rPr lang="it-IT" sz="2000" dirty="0" smtClean="0">
                <a:latin typeface="Century" panose="02040604050505020304" pitchFamily="18" charset="0"/>
              </a:rPr>
              <a:t> </a:t>
            </a:r>
            <a:r>
              <a:rPr lang="it-IT" sz="2000" dirty="0" err="1" smtClean="0">
                <a:latin typeface="Century" panose="02040604050505020304" pitchFamily="18" charset="0"/>
              </a:rPr>
              <a:t>targeted</a:t>
            </a:r>
            <a:r>
              <a:rPr lang="it-IT" sz="2000" dirty="0" smtClean="0">
                <a:latin typeface="Century" panose="02040604050505020304" pitchFamily="18" charset="0"/>
              </a:rPr>
              <a:t> by </a:t>
            </a:r>
            <a:r>
              <a:rPr lang="it-IT" sz="2000" dirty="0" err="1" smtClean="0">
                <a:latin typeface="Century" panose="02040604050505020304" pitchFamily="18" charset="0"/>
              </a:rPr>
              <a:t>another</a:t>
            </a:r>
            <a:r>
              <a:rPr lang="it-IT" sz="2000" dirty="0" smtClean="0">
                <a:latin typeface="Century" panose="02040604050505020304" pitchFamily="18" charset="0"/>
              </a:rPr>
              <a:t> </a:t>
            </a:r>
            <a:r>
              <a:rPr lang="it-IT" sz="2000" dirty="0" err="1" smtClean="0">
                <a:latin typeface="Century" panose="02040604050505020304" pitchFamily="18" charset="0"/>
              </a:rPr>
              <a:t>child</a:t>
            </a:r>
            <a:r>
              <a:rPr lang="it-IT" sz="2000" dirty="0" smtClean="0">
                <a:latin typeface="Century" panose="02040604050505020304" pitchFamily="18" charset="0"/>
              </a:rPr>
              <a:t> or teen </a:t>
            </a:r>
            <a:r>
              <a:rPr lang="it-IT" sz="2000" dirty="0" err="1" smtClean="0">
                <a:latin typeface="Century" panose="02040604050505020304" pitchFamily="18" charset="0"/>
              </a:rPr>
              <a:t>using</a:t>
            </a:r>
            <a:r>
              <a:rPr lang="it-IT" sz="2000" dirty="0" smtClean="0">
                <a:latin typeface="Century" panose="02040604050505020304" pitchFamily="18" charset="0"/>
              </a:rPr>
              <a:t> internet, </a:t>
            </a:r>
            <a:r>
              <a:rPr lang="it-IT" sz="2000" dirty="0" err="1" smtClean="0">
                <a:latin typeface="Century" panose="02040604050505020304" pitchFamily="18" charset="0"/>
              </a:rPr>
              <a:t>interactive</a:t>
            </a:r>
            <a:r>
              <a:rPr lang="it-IT" sz="2000" dirty="0" smtClean="0">
                <a:latin typeface="Century" panose="02040604050505020304" pitchFamily="18" charset="0"/>
              </a:rPr>
              <a:t> or </a:t>
            </a:r>
            <a:r>
              <a:rPr lang="it-IT" sz="2000" dirty="0" err="1" smtClean="0">
                <a:latin typeface="Century" panose="02040604050505020304" pitchFamily="18" charset="0"/>
              </a:rPr>
              <a:t>digital</a:t>
            </a:r>
            <a:r>
              <a:rPr lang="it-IT" sz="2000" dirty="0" smtClean="0">
                <a:latin typeface="Century" panose="02040604050505020304" pitchFamily="18" charset="0"/>
              </a:rPr>
              <a:t> </a:t>
            </a:r>
            <a:r>
              <a:rPr lang="it-IT" sz="2000" dirty="0" err="1" smtClean="0">
                <a:latin typeface="Century" panose="02040604050505020304" pitchFamily="18" charset="0"/>
              </a:rPr>
              <a:t>technologies</a:t>
            </a:r>
            <a:r>
              <a:rPr lang="it-IT" sz="2000" dirty="0" smtClean="0">
                <a:latin typeface="Century" panose="02040604050505020304" pitchFamily="18" charset="0"/>
              </a:rPr>
              <a:t> or </a:t>
            </a:r>
            <a:r>
              <a:rPr lang="it-IT" sz="2000" dirty="0" err="1" smtClean="0">
                <a:latin typeface="Century" panose="02040604050505020304" pitchFamily="18" charset="0"/>
              </a:rPr>
              <a:t>cell</a:t>
            </a:r>
            <a:r>
              <a:rPr lang="it-IT" sz="2000" dirty="0" smtClean="0">
                <a:latin typeface="Century" panose="02040604050505020304" pitchFamily="18" charset="0"/>
              </a:rPr>
              <a:t> </a:t>
            </a:r>
            <a:r>
              <a:rPr lang="it-IT" sz="2000" dirty="0" err="1" smtClean="0">
                <a:latin typeface="Century" panose="02040604050505020304" pitchFamily="18" charset="0"/>
              </a:rPr>
              <a:t>phones</a:t>
            </a:r>
            <a:r>
              <a:rPr lang="it-IT" sz="2000" dirty="0" smtClean="0">
                <a:latin typeface="Century" panose="02040604050505020304" pitchFamily="18" charset="0"/>
              </a:rPr>
              <a:t>.</a:t>
            </a:r>
            <a:br>
              <a:rPr lang="it-IT" sz="2000" dirty="0" smtClean="0">
                <a:latin typeface="Century" panose="02040604050505020304" pitchFamily="18" charset="0"/>
              </a:rPr>
            </a:br>
            <a:r>
              <a:rPr lang="it-IT" sz="2000" dirty="0" err="1" smtClean="0">
                <a:latin typeface="Century" panose="02040604050505020304" pitchFamily="18" charset="0"/>
              </a:rPr>
              <a:t>It</a:t>
            </a:r>
            <a:r>
              <a:rPr lang="it-IT" sz="2000" dirty="0" smtClean="0">
                <a:latin typeface="Century" panose="02040604050505020304" pitchFamily="18" charset="0"/>
              </a:rPr>
              <a:t> </a:t>
            </a:r>
            <a:r>
              <a:rPr lang="it-IT" sz="2000" dirty="0" err="1" smtClean="0">
                <a:latin typeface="Century" panose="02040604050505020304" pitchFamily="18" charset="0"/>
              </a:rPr>
              <a:t>has</a:t>
            </a:r>
            <a:r>
              <a:rPr lang="it-IT" sz="2000" dirty="0" smtClean="0">
                <a:latin typeface="Century" panose="02040604050505020304" pitchFamily="18" charset="0"/>
              </a:rPr>
              <a:t> to have a minor on </a:t>
            </a:r>
            <a:r>
              <a:rPr lang="it-IT" sz="2000" dirty="0" err="1" smtClean="0">
                <a:latin typeface="Century" panose="02040604050505020304" pitchFamily="18" charset="0"/>
              </a:rPr>
              <a:t>both</a:t>
            </a:r>
            <a:r>
              <a:rPr lang="it-IT" sz="2000" dirty="0" smtClean="0">
                <a:latin typeface="Century" panose="02040604050505020304" pitchFamily="18" charset="0"/>
              </a:rPr>
              <a:t> </a:t>
            </a:r>
            <a:r>
              <a:rPr lang="it-IT" sz="2000" dirty="0" err="1" smtClean="0">
                <a:latin typeface="Century" panose="02040604050505020304" pitchFamily="18" charset="0"/>
              </a:rPr>
              <a:t>sides</a:t>
            </a:r>
            <a:r>
              <a:rPr lang="it-IT" sz="2000" dirty="0" smtClean="0">
                <a:latin typeface="Century" panose="02040604050505020304" pitchFamily="18" charset="0"/>
              </a:rPr>
              <a:t>, or </a:t>
            </a:r>
            <a:r>
              <a:rPr lang="it-IT" sz="2000" dirty="0" err="1" smtClean="0">
                <a:latin typeface="Century" panose="02040604050505020304" pitchFamily="18" charset="0"/>
              </a:rPr>
              <a:t>at</a:t>
            </a:r>
            <a:r>
              <a:rPr lang="it-IT" sz="2000" dirty="0" smtClean="0">
                <a:latin typeface="Century" panose="02040604050505020304" pitchFamily="18" charset="0"/>
              </a:rPr>
              <a:t> </a:t>
            </a:r>
            <a:r>
              <a:rPr lang="it-IT" sz="2000" dirty="0" err="1" smtClean="0">
                <a:latin typeface="Century" panose="02040604050505020304" pitchFamily="18" charset="0"/>
              </a:rPr>
              <a:t>least</a:t>
            </a:r>
            <a:r>
              <a:rPr lang="it-IT" sz="2000" dirty="0" smtClean="0">
                <a:latin typeface="Century" panose="02040604050505020304" pitchFamily="18" charset="0"/>
              </a:rPr>
              <a:t> </a:t>
            </a:r>
            <a:r>
              <a:rPr lang="it-IT" sz="2000" dirty="0" err="1" smtClean="0">
                <a:latin typeface="Century" panose="02040604050505020304" pitchFamily="18" charset="0"/>
              </a:rPr>
              <a:t>have</a:t>
            </a:r>
            <a:r>
              <a:rPr lang="it-IT" sz="2000" dirty="0">
                <a:latin typeface="Century" panose="02040604050505020304" pitchFamily="18" charset="0"/>
              </a:rPr>
              <a:t> </a:t>
            </a:r>
            <a:r>
              <a:rPr lang="it-IT" sz="2000" dirty="0" err="1" smtClean="0">
                <a:latin typeface="Century" panose="02040604050505020304" pitchFamily="18" charset="0"/>
              </a:rPr>
              <a:t>been</a:t>
            </a:r>
            <a:r>
              <a:rPr lang="it-IT" sz="2000" dirty="0" smtClean="0">
                <a:latin typeface="Century" panose="02040604050505020304" pitchFamily="18" charset="0"/>
              </a:rPr>
              <a:t> </a:t>
            </a:r>
            <a:r>
              <a:rPr lang="it-IT" sz="2000" dirty="0" err="1" smtClean="0">
                <a:latin typeface="Century" panose="02040604050505020304" pitchFamily="18" charset="0"/>
              </a:rPr>
              <a:t>instigated</a:t>
            </a:r>
            <a:r>
              <a:rPr lang="it-IT" sz="2000" dirty="0" smtClean="0">
                <a:latin typeface="Century" panose="02040604050505020304" pitchFamily="18" charset="0"/>
              </a:rPr>
              <a:t> by a minor </a:t>
            </a:r>
            <a:r>
              <a:rPr lang="it-IT" sz="2000" dirty="0" err="1" smtClean="0">
                <a:latin typeface="Century" panose="02040604050505020304" pitchFamily="18" charset="0"/>
              </a:rPr>
              <a:t>against</a:t>
            </a:r>
            <a:r>
              <a:rPr lang="it-IT" sz="2000" dirty="0" smtClean="0">
                <a:latin typeface="Century" panose="02040604050505020304" pitchFamily="18" charset="0"/>
              </a:rPr>
              <a:t> </a:t>
            </a:r>
            <a:r>
              <a:rPr lang="it-IT" sz="2000" dirty="0" err="1" smtClean="0">
                <a:latin typeface="Century" panose="02040604050505020304" pitchFamily="18" charset="0"/>
              </a:rPr>
              <a:t>another</a:t>
            </a:r>
            <a:r>
              <a:rPr lang="it-IT" sz="2000" dirty="0" smtClean="0">
                <a:latin typeface="Century" panose="02040604050505020304" pitchFamily="18" charset="0"/>
              </a:rPr>
              <a:t> minor.</a:t>
            </a:r>
            <a:br>
              <a:rPr lang="it-IT" sz="2000" dirty="0" smtClean="0">
                <a:latin typeface="Century" panose="02040604050505020304" pitchFamily="18" charset="0"/>
              </a:rPr>
            </a:br>
            <a:r>
              <a:rPr lang="it-IT" sz="2000" dirty="0" smtClean="0">
                <a:latin typeface="Century" panose="02040604050505020304" pitchFamily="18" charset="0"/>
              </a:rPr>
              <a:t/>
            </a:r>
            <a:br>
              <a:rPr lang="it-IT" sz="2000" dirty="0" smtClean="0">
                <a:latin typeface="Century" panose="02040604050505020304" pitchFamily="18" charset="0"/>
              </a:rPr>
            </a:br>
            <a:endParaRPr lang="it-IT" sz="2000" dirty="0">
              <a:latin typeface="Century" panose="02040604050505020304" pitchFamily="18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1259632" y="188640"/>
            <a:ext cx="64652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What is Cyberbullying</a:t>
            </a:r>
            <a:endParaRPr lang="it-IT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567" y="3238983"/>
            <a:ext cx="6153360" cy="3461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93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67544" y="2204864"/>
            <a:ext cx="8352928" cy="3073896"/>
          </a:xfrm>
        </p:spPr>
        <p:txBody>
          <a:bodyPr>
            <a:normAutofit/>
          </a:bodyPr>
          <a:lstStyle/>
          <a:p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-Direct 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Attacks. </a:t>
            </a:r>
            <a:r>
              <a:rPr lang="it-IT" sz="2000" dirty="0" err="1">
                <a:solidFill>
                  <a:schemeClr val="tx1"/>
                </a:solidFill>
                <a:latin typeface="Century" pitchFamily="18" charset="0"/>
              </a:rPr>
              <a:t>M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essages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sent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directly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to the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victim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.</a:t>
            </a:r>
          </a:p>
          <a:p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-Cyber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Bullying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by 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Proxy. 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Using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someone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else to 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cyber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bully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a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victim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,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this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proxy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may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know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they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are cyber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bullying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and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they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may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not</a:t>
            </a:r>
            <a:r>
              <a:rPr lang="it-IT" sz="2000" dirty="0" smtClean="0">
                <a:latin typeface="Century" pitchFamily="18" charset="0"/>
              </a:rPr>
              <a:t>.</a:t>
            </a:r>
            <a:endParaRPr lang="it-IT" sz="2000" dirty="0">
              <a:latin typeface="Century" pitchFamily="18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179512" y="476672"/>
            <a:ext cx="796695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4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There</a:t>
            </a:r>
            <a:r>
              <a:rPr lang="it-IT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are </a:t>
            </a:r>
            <a:r>
              <a:rPr lang="it-IT" sz="4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two</a:t>
            </a:r>
            <a:r>
              <a:rPr lang="it-IT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4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kinds</a:t>
            </a:r>
            <a:r>
              <a:rPr lang="it-IT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of</a:t>
            </a:r>
          </a:p>
          <a:p>
            <a:pPr algn="ctr"/>
            <a:r>
              <a:rPr lang="it-IT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Cyber </a:t>
            </a:r>
            <a:r>
              <a:rPr lang="it-IT" sz="4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Bullying</a:t>
            </a:r>
            <a:r>
              <a:rPr lang="it-IT" sz="4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it-IT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:</a:t>
            </a:r>
            <a:endParaRPr lang="it-IT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8715" y="3653328"/>
            <a:ext cx="4968552" cy="297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543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252536" y="692696"/>
            <a:ext cx="5184576" cy="1174452"/>
          </a:xfrm>
        </p:spPr>
        <p:txBody>
          <a:bodyPr>
            <a:normAutofit fontScale="90000"/>
          </a:bodyPr>
          <a:lstStyle/>
          <a:p>
            <a:pPr algn="ctr"/>
            <a:r>
              <a:rPr lang="it-IT" sz="54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it-IT" sz="54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it-IT" sz="54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Direct Attacks</a:t>
            </a:r>
            <a:endParaRPr lang="it-IT" sz="540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512" y="1988840"/>
            <a:ext cx="3816424" cy="4137323"/>
          </a:xfrm>
        </p:spPr>
        <p:txBody>
          <a:bodyPr>
            <a:normAutofit/>
          </a:bodyPr>
          <a:lstStyle/>
          <a:p>
            <a:pPr algn="ctr"/>
            <a:r>
              <a:rPr lang="it-IT" sz="2000" dirty="0" smtClean="0">
                <a:latin typeface="Century" pitchFamily="18" charset="0"/>
              </a:rPr>
              <a:t>-</a:t>
            </a:r>
            <a:r>
              <a:rPr lang="it-IT" sz="2000" dirty="0" err="1" smtClean="0">
                <a:latin typeface="Century" pitchFamily="18" charset="0"/>
              </a:rPr>
              <a:t>Instant</a:t>
            </a:r>
            <a:r>
              <a:rPr lang="it-IT" sz="2000" dirty="0" smtClean="0">
                <a:latin typeface="Century" pitchFamily="18" charset="0"/>
              </a:rPr>
              <a:t> Messaging</a:t>
            </a:r>
          </a:p>
          <a:p>
            <a:pPr algn="ctr"/>
            <a:r>
              <a:rPr lang="it-IT" sz="2000" dirty="0" smtClean="0">
                <a:latin typeface="Century" pitchFamily="18" charset="0"/>
              </a:rPr>
              <a:t>-Text Messaging</a:t>
            </a:r>
          </a:p>
          <a:p>
            <a:pPr algn="ctr"/>
            <a:r>
              <a:rPr lang="it-IT" sz="2000" dirty="0" smtClean="0">
                <a:latin typeface="Century" pitchFamily="18" charset="0"/>
              </a:rPr>
              <a:t>-Blogs</a:t>
            </a:r>
          </a:p>
          <a:p>
            <a:pPr algn="ctr"/>
            <a:r>
              <a:rPr lang="it-IT" sz="2000" dirty="0" smtClean="0">
                <a:latin typeface="Century" pitchFamily="18" charset="0"/>
              </a:rPr>
              <a:t>-</a:t>
            </a:r>
            <a:r>
              <a:rPr lang="it-IT" sz="2000" dirty="0" err="1" smtClean="0">
                <a:latin typeface="Century" pitchFamily="18" charset="0"/>
              </a:rPr>
              <a:t>Websites</a:t>
            </a:r>
            <a:endParaRPr lang="it-IT" sz="2000" dirty="0" smtClean="0">
              <a:latin typeface="Century" pitchFamily="18" charset="0"/>
            </a:endParaRPr>
          </a:p>
          <a:p>
            <a:pPr algn="ctr"/>
            <a:r>
              <a:rPr lang="it-IT" sz="2000" dirty="0" smtClean="0">
                <a:latin typeface="Century" pitchFamily="18" charset="0"/>
              </a:rPr>
              <a:t>-</a:t>
            </a:r>
            <a:r>
              <a:rPr lang="it-IT" sz="2000" dirty="0" err="1" smtClean="0">
                <a:latin typeface="Century" pitchFamily="18" charset="0"/>
              </a:rPr>
              <a:t>Emailing</a:t>
            </a:r>
            <a:r>
              <a:rPr lang="it-IT" sz="2000" dirty="0" smtClean="0">
                <a:latin typeface="Century" pitchFamily="18" charset="0"/>
              </a:rPr>
              <a:t> </a:t>
            </a:r>
            <a:r>
              <a:rPr lang="it-IT" sz="2000" dirty="0" err="1" smtClean="0">
                <a:latin typeface="Century" pitchFamily="18" charset="0"/>
              </a:rPr>
              <a:t>Pictures</a:t>
            </a:r>
            <a:endParaRPr lang="it-IT" sz="2000" dirty="0" smtClean="0">
              <a:latin typeface="Century" pitchFamily="18" charset="0"/>
            </a:endParaRPr>
          </a:p>
          <a:p>
            <a:pPr algn="ctr"/>
            <a:r>
              <a:rPr lang="it-IT" sz="2000" dirty="0" smtClean="0">
                <a:latin typeface="Century" pitchFamily="18" charset="0"/>
              </a:rPr>
              <a:t>-</a:t>
            </a:r>
            <a:r>
              <a:rPr lang="it-IT" sz="2000" dirty="0" err="1" smtClean="0">
                <a:latin typeface="Century" pitchFamily="18" charset="0"/>
              </a:rPr>
              <a:t>Stealing</a:t>
            </a:r>
            <a:r>
              <a:rPr lang="it-IT" sz="2000" dirty="0" smtClean="0">
                <a:latin typeface="Century" pitchFamily="18" charset="0"/>
              </a:rPr>
              <a:t> </a:t>
            </a:r>
            <a:r>
              <a:rPr lang="it-IT" sz="2000" dirty="0" err="1" smtClean="0">
                <a:latin typeface="Century" pitchFamily="18" charset="0"/>
              </a:rPr>
              <a:t>Passwords</a:t>
            </a:r>
            <a:endParaRPr lang="it-IT" sz="2000" dirty="0" smtClean="0">
              <a:latin typeface="Century" pitchFamily="18" charset="0"/>
            </a:endParaRPr>
          </a:p>
          <a:p>
            <a:pPr algn="ctr"/>
            <a:r>
              <a:rPr lang="it-IT" sz="2000" dirty="0" smtClean="0">
                <a:latin typeface="Century" pitchFamily="18" charset="0"/>
              </a:rPr>
              <a:t>-Internet Polling-Hot or </a:t>
            </a:r>
            <a:r>
              <a:rPr lang="it-IT" sz="2000" dirty="0" err="1" smtClean="0">
                <a:latin typeface="Century" pitchFamily="18" charset="0"/>
              </a:rPr>
              <a:t>not</a:t>
            </a:r>
            <a:r>
              <a:rPr lang="it-IT" sz="2000" dirty="0" smtClean="0">
                <a:latin typeface="Century" pitchFamily="18" charset="0"/>
              </a:rPr>
              <a:t>!</a:t>
            </a:r>
          </a:p>
          <a:p>
            <a:pPr algn="ctr"/>
            <a:r>
              <a:rPr lang="it-IT" sz="2000" dirty="0" smtClean="0">
                <a:latin typeface="Century" pitchFamily="18" charset="0"/>
              </a:rPr>
              <a:t>-</a:t>
            </a:r>
            <a:r>
              <a:rPr lang="it-IT" sz="2000" dirty="0" err="1" smtClean="0">
                <a:latin typeface="Century" pitchFamily="18" charset="0"/>
              </a:rPr>
              <a:t>Hacking</a:t>
            </a:r>
            <a:r>
              <a:rPr lang="it-IT" sz="2000" dirty="0" smtClean="0">
                <a:latin typeface="Century" pitchFamily="18" charset="0"/>
              </a:rPr>
              <a:t> or </a:t>
            </a:r>
            <a:r>
              <a:rPr lang="it-IT" sz="2000" dirty="0" err="1" smtClean="0">
                <a:latin typeface="Century" pitchFamily="18" charset="0"/>
              </a:rPr>
              <a:t>sending</a:t>
            </a:r>
            <a:r>
              <a:rPr lang="it-IT" sz="2000" dirty="0" smtClean="0">
                <a:latin typeface="Century" pitchFamily="18" charset="0"/>
              </a:rPr>
              <a:t> </a:t>
            </a:r>
            <a:r>
              <a:rPr lang="it-IT" sz="2000" dirty="0" err="1" smtClean="0">
                <a:latin typeface="Century" pitchFamily="18" charset="0"/>
              </a:rPr>
              <a:t>spyware</a:t>
            </a:r>
            <a:endParaRPr lang="it-IT" sz="2000" dirty="0">
              <a:latin typeface="Century" pitchFamily="18" charset="0"/>
            </a:endParaRPr>
          </a:p>
        </p:txBody>
      </p:sp>
      <p:pic>
        <p:nvPicPr>
          <p:cNvPr id="6" name="Picture 2" descr="C:\Users\Giulia\Desktop\Cyberbullismo-come-si-combatte-fuorilavoc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908720"/>
            <a:ext cx="3912004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416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63921" y="1556792"/>
            <a:ext cx="8568951" cy="3937992"/>
          </a:xfrm>
        </p:spPr>
        <p:txBody>
          <a:bodyPr>
            <a:normAutofit/>
          </a:bodyPr>
          <a:lstStyle/>
          <a:p>
            <a:pPr algn="l"/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-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Someone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else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does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the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dirty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work for the </a:t>
            </a:r>
            <a:r>
              <a:rPr lang="it-IT" sz="2000" dirty="0" err="1">
                <a:solidFill>
                  <a:schemeClr val="tx1"/>
                </a:solidFill>
                <a:latin typeface="Century" pitchFamily="18" charset="0"/>
              </a:rPr>
              <a:t>m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ain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cyber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bully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.</a:t>
            </a:r>
          </a:p>
          <a:p>
            <a:pPr algn="l"/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-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Bullies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may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hack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into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the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victim’s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account 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or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steal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their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password. </a:t>
            </a:r>
            <a:endParaRPr lang="it-IT" sz="2000" dirty="0" smtClean="0">
              <a:solidFill>
                <a:schemeClr val="tx1"/>
              </a:solidFill>
              <a:latin typeface="Century" pitchFamily="18" charset="0"/>
            </a:endParaRPr>
          </a:p>
          <a:p>
            <a:pPr algn="l"/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They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may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set up a 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new account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pretending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to be the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victim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.</a:t>
            </a:r>
          </a:p>
          <a:p>
            <a:pPr algn="l"/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-Friends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get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angry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with the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victim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.</a:t>
            </a:r>
          </a:p>
          <a:p>
            <a:pPr algn="l"/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-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This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form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of cyber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bullying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is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very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dangerous</a:t>
            </a:r>
            <a:r>
              <a:rPr lang="it-IT" sz="2000" dirty="0">
                <a:solidFill>
                  <a:schemeClr val="tx1"/>
                </a:solidFill>
                <a:latin typeface="Century" pitchFamily="18" charset="0"/>
              </a:rPr>
              <a:t> </a:t>
            </a:r>
            <a:r>
              <a:rPr lang="it-IT" sz="2000" dirty="0" err="1">
                <a:solidFill>
                  <a:schemeClr val="tx1"/>
                </a:solidFill>
                <a:latin typeface="Century" pitchFamily="18" charset="0"/>
              </a:rPr>
              <a:t>b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ecause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many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people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are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involved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,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not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just the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bully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 and the </a:t>
            </a:r>
            <a:r>
              <a:rPr lang="it-IT" sz="2000" dirty="0" err="1" smtClean="0">
                <a:solidFill>
                  <a:schemeClr val="tx1"/>
                </a:solidFill>
                <a:latin typeface="Century" pitchFamily="18" charset="0"/>
              </a:rPr>
              <a:t>victim</a:t>
            </a:r>
            <a:r>
              <a:rPr lang="it-IT" sz="2000" dirty="0" smtClean="0">
                <a:solidFill>
                  <a:schemeClr val="tx1"/>
                </a:solidFill>
                <a:latin typeface="Century" pitchFamily="18" charset="0"/>
              </a:rPr>
              <a:t>. </a:t>
            </a:r>
            <a:endParaRPr lang="it-IT" sz="2000" dirty="0">
              <a:solidFill>
                <a:schemeClr val="tx1"/>
              </a:solidFill>
              <a:latin typeface="Century" pitchFamily="18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3100225" y="462389"/>
            <a:ext cx="30963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it-IT" sz="5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By Proxy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034" y="4020966"/>
            <a:ext cx="4072725" cy="2288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743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/>
          <a:lstStyle/>
          <a:p>
            <a:r>
              <a:rPr lang="it-IT" sz="5400" b="1" dirty="0" err="1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+mn-ea"/>
                <a:cs typeface="+mn-cs"/>
              </a:rPr>
              <a:t>Prevention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93096" y="1268760"/>
            <a:ext cx="7232848" cy="1752600"/>
          </a:xfrm>
        </p:spPr>
        <p:txBody>
          <a:bodyPr>
            <a:noAutofit/>
          </a:bodyPr>
          <a:lstStyle/>
          <a:p>
            <a:r>
              <a:rPr lang="it-IT" sz="1800" dirty="0" smtClean="0">
                <a:solidFill>
                  <a:schemeClr val="tx1"/>
                </a:solidFill>
                <a:latin typeface="Century" pitchFamily="18" charset="0"/>
              </a:rPr>
              <a:t>- </a:t>
            </a:r>
            <a:r>
              <a:rPr lang="it-IT" sz="1800" dirty="0" err="1" smtClean="0">
                <a:solidFill>
                  <a:schemeClr val="tx1"/>
                </a:solidFill>
                <a:latin typeface="Century" pitchFamily="18" charset="0"/>
              </a:rPr>
              <a:t>Education</a:t>
            </a:r>
            <a:r>
              <a:rPr lang="it-IT" sz="1800" dirty="0" smtClean="0">
                <a:solidFill>
                  <a:schemeClr val="tx1"/>
                </a:solidFill>
                <a:latin typeface="Century" pitchFamily="18" charset="0"/>
              </a:rPr>
              <a:t> of </a:t>
            </a:r>
            <a:r>
              <a:rPr lang="it-IT" sz="1800" dirty="0" err="1" smtClean="0">
                <a:solidFill>
                  <a:schemeClr val="tx1"/>
                </a:solidFill>
                <a:latin typeface="Century" pitchFamily="18" charset="0"/>
              </a:rPr>
              <a:t>students</a:t>
            </a:r>
            <a:r>
              <a:rPr lang="it-IT" sz="1800" dirty="0" smtClean="0">
                <a:solidFill>
                  <a:schemeClr val="tx1"/>
                </a:solidFill>
                <a:latin typeface="Century" pitchFamily="18" charset="0"/>
              </a:rPr>
              <a:t> </a:t>
            </a:r>
            <a:r>
              <a:rPr lang="it-IT" sz="1800" dirty="0" err="1" smtClean="0">
                <a:solidFill>
                  <a:schemeClr val="tx1"/>
                </a:solidFill>
                <a:latin typeface="Century" pitchFamily="18" charset="0"/>
              </a:rPr>
              <a:t>is</a:t>
            </a:r>
            <a:r>
              <a:rPr lang="it-IT" sz="1800" dirty="0" smtClean="0">
                <a:solidFill>
                  <a:schemeClr val="tx1"/>
                </a:solidFill>
                <a:latin typeface="Century" pitchFamily="18" charset="0"/>
              </a:rPr>
              <a:t> the best way to </a:t>
            </a:r>
            <a:r>
              <a:rPr lang="it-IT" sz="1800" dirty="0" err="1" smtClean="0">
                <a:solidFill>
                  <a:schemeClr val="tx1"/>
                </a:solidFill>
                <a:latin typeface="Century" pitchFamily="18" charset="0"/>
              </a:rPr>
              <a:t>teach</a:t>
            </a:r>
            <a:r>
              <a:rPr lang="it-IT" sz="1800" dirty="0" smtClean="0">
                <a:solidFill>
                  <a:schemeClr val="tx1"/>
                </a:solidFill>
                <a:latin typeface="Century" pitchFamily="18" charset="0"/>
              </a:rPr>
              <a:t> </a:t>
            </a:r>
            <a:r>
              <a:rPr lang="it-IT" sz="1800" dirty="0" err="1" smtClean="0">
                <a:solidFill>
                  <a:schemeClr val="tx1"/>
                </a:solidFill>
                <a:latin typeface="Century" pitchFamily="18" charset="0"/>
              </a:rPr>
              <a:t>children</a:t>
            </a:r>
            <a:r>
              <a:rPr lang="it-IT" sz="1800" dirty="0" smtClean="0">
                <a:solidFill>
                  <a:schemeClr val="tx1"/>
                </a:solidFill>
                <a:latin typeface="Century" pitchFamily="18" charset="0"/>
              </a:rPr>
              <a:t> </a:t>
            </a:r>
            <a:r>
              <a:rPr lang="it-IT" sz="1800" dirty="0" err="1" smtClean="0">
                <a:solidFill>
                  <a:schemeClr val="tx1"/>
                </a:solidFill>
                <a:latin typeface="Century" pitchFamily="18" charset="0"/>
              </a:rPr>
              <a:t>about</a:t>
            </a:r>
            <a:r>
              <a:rPr lang="it-IT" sz="1800" dirty="0" smtClean="0">
                <a:solidFill>
                  <a:schemeClr val="tx1"/>
                </a:solidFill>
                <a:latin typeface="Century" pitchFamily="18" charset="0"/>
              </a:rPr>
              <a:t> the </a:t>
            </a:r>
            <a:r>
              <a:rPr lang="it-IT" sz="1800" dirty="0" err="1" smtClean="0">
                <a:solidFill>
                  <a:schemeClr val="tx1"/>
                </a:solidFill>
                <a:latin typeface="Century" pitchFamily="18" charset="0"/>
              </a:rPr>
              <a:t>seriousness</a:t>
            </a:r>
            <a:r>
              <a:rPr lang="it-IT" sz="1800" dirty="0" smtClean="0">
                <a:solidFill>
                  <a:schemeClr val="tx1"/>
                </a:solidFill>
                <a:latin typeface="Century" pitchFamily="18" charset="0"/>
              </a:rPr>
              <a:t> of cyber </a:t>
            </a:r>
            <a:r>
              <a:rPr lang="it-IT" sz="1800" dirty="0" err="1" smtClean="0">
                <a:solidFill>
                  <a:schemeClr val="tx1"/>
                </a:solidFill>
                <a:latin typeface="Century" pitchFamily="18" charset="0"/>
              </a:rPr>
              <a:t>bullying</a:t>
            </a:r>
            <a:r>
              <a:rPr lang="it-IT" sz="1800" dirty="0" smtClean="0">
                <a:solidFill>
                  <a:schemeClr val="tx1"/>
                </a:solidFill>
                <a:latin typeface="Century" pitchFamily="18" charset="0"/>
              </a:rPr>
              <a:t>.</a:t>
            </a:r>
          </a:p>
          <a:p>
            <a:endParaRPr lang="it-IT" sz="1800" dirty="0" smtClean="0">
              <a:solidFill>
                <a:schemeClr val="tx1"/>
              </a:solidFill>
              <a:latin typeface="Century" pitchFamily="18" charset="0"/>
            </a:endParaRPr>
          </a:p>
          <a:p>
            <a:r>
              <a:rPr lang="it-IT" sz="1800" dirty="0" smtClean="0">
                <a:solidFill>
                  <a:schemeClr val="tx1"/>
                </a:solidFill>
                <a:latin typeface="Century" pitchFamily="18" charset="0"/>
              </a:rPr>
              <a:t>- Schools can take </a:t>
            </a:r>
            <a:r>
              <a:rPr lang="it-IT" sz="1800" dirty="0" err="1" smtClean="0">
                <a:solidFill>
                  <a:schemeClr val="tx1"/>
                </a:solidFill>
                <a:latin typeface="Century" pitchFamily="18" charset="0"/>
              </a:rPr>
              <a:t>action</a:t>
            </a:r>
            <a:r>
              <a:rPr lang="it-IT" sz="1800" dirty="0" smtClean="0">
                <a:solidFill>
                  <a:schemeClr val="tx1"/>
                </a:solidFill>
                <a:latin typeface="Century" pitchFamily="18" charset="0"/>
              </a:rPr>
              <a:t> with discipline for IN-SCHOOL </a:t>
            </a:r>
            <a:r>
              <a:rPr lang="it-IT" sz="1800" dirty="0" err="1" smtClean="0">
                <a:solidFill>
                  <a:schemeClr val="tx1"/>
                </a:solidFill>
                <a:latin typeface="Century" pitchFamily="18" charset="0"/>
              </a:rPr>
              <a:t>situations</a:t>
            </a:r>
            <a:r>
              <a:rPr lang="it-IT" sz="1800" dirty="0" smtClean="0">
                <a:solidFill>
                  <a:schemeClr val="tx1"/>
                </a:solidFill>
                <a:latin typeface="Century" pitchFamily="18" charset="0"/>
              </a:rPr>
              <a:t> </a:t>
            </a:r>
            <a:r>
              <a:rPr lang="it-IT" sz="1800" dirty="0" err="1" smtClean="0">
                <a:solidFill>
                  <a:schemeClr val="tx1"/>
                </a:solidFill>
                <a:latin typeface="Century" pitchFamily="18" charset="0"/>
              </a:rPr>
              <a:t>only</a:t>
            </a:r>
            <a:r>
              <a:rPr lang="it-IT" sz="1800" dirty="0" smtClean="0">
                <a:solidFill>
                  <a:schemeClr val="tx1"/>
                </a:solidFill>
                <a:latin typeface="Century" pitchFamily="18" charset="0"/>
              </a:rPr>
              <a:t>.</a:t>
            </a:r>
          </a:p>
          <a:p>
            <a:endParaRPr lang="it-IT" sz="1800" dirty="0" smtClean="0">
              <a:solidFill>
                <a:schemeClr val="tx1"/>
              </a:solidFill>
              <a:latin typeface="Century" pitchFamily="18" charset="0"/>
            </a:endParaRPr>
          </a:p>
          <a:p>
            <a:r>
              <a:rPr lang="it-IT" sz="1800" dirty="0" smtClean="0">
                <a:solidFill>
                  <a:schemeClr val="tx1"/>
                </a:solidFill>
                <a:latin typeface="Century" pitchFamily="18" charset="0"/>
              </a:rPr>
              <a:t>- </a:t>
            </a:r>
            <a:r>
              <a:rPr lang="it-IT" sz="1800" dirty="0" err="1" smtClean="0">
                <a:solidFill>
                  <a:schemeClr val="tx1"/>
                </a:solidFill>
                <a:latin typeface="Century" pitchFamily="18" charset="0"/>
              </a:rPr>
              <a:t>Teach</a:t>
            </a:r>
            <a:r>
              <a:rPr lang="it-IT" sz="1800" dirty="0" smtClean="0">
                <a:solidFill>
                  <a:schemeClr val="tx1"/>
                </a:solidFill>
                <a:latin typeface="Century" pitchFamily="18" charset="0"/>
              </a:rPr>
              <a:t> </a:t>
            </a:r>
            <a:r>
              <a:rPr lang="it-IT" sz="1800" dirty="0" err="1" smtClean="0">
                <a:solidFill>
                  <a:schemeClr val="tx1"/>
                </a:solidFill>
                <a:latin typeface="Century" pitchFamily="18" charset="0"/>
              </a:rPr>
              <a:t>students</a:t>
            </a:r>
            <a:r>
              <a:rPr lang="it-IT" sz="1800" dirty="0" smtClean="0">
                <a:solidFill>
                  <a:schemeClr val="tx1"/>
                </a:solidFill>
                <a:latin typeface="Century" pitchFamily="18" charset="0"/>
              </a:rPr>
              <a:t> </a:t>
            </a:r>
            <a:r>
              <a:rPr lang="it-IT" sz="1800" dirty="0" err="1" smtClean="0">
                <a:solidFill>
                  <a:schemeClr val="tx1"/>
                </a:solidFill>
                <a:latin typeface="Century" pitchFamily="18" charset="0"/>
              </a:rPr>
              <a:t>techniques</a:t>
            </a:r>
            <a:r>
              <a:rPr lang="it-IT" sz="1800" dirty="0" smtClean="0">
                <a:solidFill>
                  <a:schemeClr val="tx1"/>
                </a:solidFill>
                <a:latin typeface="Century" pitchFamily="18" charset="0"/>
              </a:rPr>
              <a:t> for </a:t>
            </a:r>
            <a:r>
              <a:rPr lang="it-IT" sz="1800" dirty="0" err="1" smtClean="0">
                <a:solidFill>
                  <a:schemeClr val="tx1"/>
                </a:solidFill>
                <a:latin typeface="Century" pitchFamily="18" charset="0"/>
              </a:rPr>
              <a:t>calming</a:t>
            </a:r>
            <a:r>
              <a:rPr lang="it-IT" sz="1800" dirty="0" smtClean="0">
                <a:solidFill>
                  <a:schemeClr val="tx1"/>
                </a:solidFill>
                <a:latin typeface="Century" pitchFamily="18" charset="0"/>
              </a:rPr>
              <a:t> down so </a:t>
            </a:r>
            <a:r>
              <a:rPr lang="it-IT" sz="1800" dirty="0" err="1" smtClean="0">
                <a:solidFill>
                  <a:schemeClr val="tx1"/>
                </a:solidFill>
                <a:latin typeface="Century" pitchFamily="18" charset="0"/>
              </a:rPr>
              <a:t>they</a:t>
            </a:r>
            <a:r>
              <a:rPr lang="it-IT" sz="1800" dirty="0" smtClean="0">
                <a:solidFill>
                  <a:schemeClr val="tx1"/>
                </a:solidFill>
                <a:latin typeface="Century" pitchFamily="18" charset="0"/>
              </a:rPr>
              <a:t> do </a:t>
            </a:r>
            <a:r>
              <a:rPr lang="it-IT" sz="1800" dirty="0" err="1" smtClean="0">
                <a:solidFill>
                  <a:schemeClr val="tx1"/>
                </a:solidFill>
                <a:latin typeface="Century" pitchFamily="18" charset="0"/>
              </a:rPr>
              <a:t>not</a:t>
            </a:r>
            <a:r>
              <a:rPr lang="it-IT" sz="1800" dirty="0" smtClean="0">
                <a:solidFill>
                  <a:schemeClr val="tx1"/>
                </a:solidFill>
                <a:latin typeface="Century" pitchFamily="18" charset="0"/>
              </a:rPr>
              <a:t> </a:t>
            </a:r>
            <a:r>
              <a:rPr lang="it-IT" sz="1800" dirty="0" err="1" smtClean="0">
                <a:solidFill>
                  <a:schemeClr val="tx1"/>
                </a:solidFill>
                <a:latin typeface="Century" pitchFamily="18" charset="0"/>
              </a:rPr>
              <a:t>react</a:t>
            </a:r>
            <a:r>
              <a:rPr lang="it-IT" sz="1800" dirty="0" smtClean="0">
                <a:solidFill>
                  <a:schemeClr val="tx1"/>
                </a:solidFill>
                <a:latin typeface="Century" pitchFamily="18" charset="0"/>
              </a:rPr>
              <a:t> with anger and </a:t>
            </a:r>
            <a:r>
              <a:rPr lang="it-IT" sz="1800" dirty="0" err="1" smtClean="0">
                <a:solidFill>
                  <a:schemeClr val="tx1"/>
                </a:solidFill>
                <a:latin typeface="Century" pitchFamily="18" charset="0"/>
              </a:rPr>
              <a:t>revenge</a:t>
            </a:r>
            <a:r>
              <a:rPr lang="it-IT" sz="1800" dirty="0" smtClean="0">
                <a:solidFill>
                  <a:schemeClr val="tx1"/>
                </a:solidFill>
                <a:latin typeface="Century" pitchFamily="18" charset="0"/>
              </a:rPr>
              <a:t> </a:t>
            </a:r>
            <a:r>
              <a:rPr lang="it-IT" sz="1800" dirty="0" err="1" smtClean="0">
                <a:solidFill>
                  <a:schemeClr val="tx1"/>
                </a:solidFill>
                <a:latin typeface="Century" pitchFamily="18" charset="0"/>
              </a:rPr>
              <a:t>using</a:t>
            </a:r>
            <a:r>
              <a:rPr lang="it-IT" sz="1800" dirty="0" smtClean="0">
                <a:solidFill>
                  <a:schemeClr val="tx1"/>
                </a:solidFill>
                <a:latin typeface="Century" pitchFamily="18" charset="0"/>
              </a:rPr>
              <a:t> </a:t>
            </a:r>
            <a:r>
              <a:rPr lang="it-IT" sz="1800" dirty="0" err="1" smtClean="0">
                <a:solidFill>
                  <a:schemeClr val="tx1"/>
                </a:solidFill>
                <a:latin typeface="Century" pitchFamily="18" charset="0"/>
              </a:rPr>
              <a:t>technology</a:t>
            </a:r>
            <a:r>
              <a:rPr lang="it-IT" sz="1800" dirty="0" smtClean="0">
                <a:solidFill>
                  <a:schemeClr val="tx1"/>
                </a:solidFill>
                <a:latin typeface="Century" pitchFamily="18" charset="0"/>
              </a:rPr>
              <a:t>.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336" y="4184943"/>
            <a:ext cx="3312368" cy="2481079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503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</TotalTime>
  <Words>223</Words>
  <Application>Microsoft Office PowerPoint</Application>
  <PresentationFormat>Presentazione su schermo (4:3)</PresentationFormat>
  <Paragraphs>31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7" baseType="lpstr">
      <vt:lpstr>Tema di Office</vt:lpstr>
      <vt:lpstr>Presentazione standard di PowerPoint</vt:lpstr>
      <vt:lpstr>‘’Cyber bullying’’ is when a child or teen is tormented, threatened, harassed, humiliated, embarrassed or otherwise targeted by another child or teen using internet, interactive or digital technologies or cell phones. It has to have a minor on both sides, or at least have been instigated by a minor against another minor.  </vt:lpstr>
      <vt:lpstr>Presentazione standard di PowerPoint</vt:lpstr>
      <vt:lpstr> Direct Attacks</vt:lpstr>
      <vt:lpstr>Presentazione standard di PowerPoint</vt:lpstr>
      <vt:lpstr>Prevention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user</dc:creator>
  <cp:lastModifiedBy>user</cp:lastModifiedBy>
  <cp:revision>11</cp:revision>
  <dcterms:created xsi:type="dcterms:W3CDTF">2021-03-22T18:50:27Z</dcterms:created>
  <dcterms:modified xsi:type="dcterms:W3CDTF">2021-03-22T20:48:16Z</dcterms:modified>
</cp:coreProperties>
</file>